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5" r:id="rId3"/>
    <p:sldId id="276" r:id="rId4"/>
    <p:sldId id="277" r:id="rId5"/>
    <p:sldId id="278" r:id="rId6"/>
    <p:sldId id="279" r:id="rId7"/>
    <p:sldId id="263" r:id="rId8"/>
    <p:sldId id="269" r:id="rId9"/>
    <p:sldId id="261" r:id="rId10"/>
    <p:sldId id="262" r:id="rId11"/>
    <p:sldId id="259" r:id="rId12"/>
    <p:sldId id="264" r:id="rId13"/>
    <p:sldId id="260" r:id="rId14"/>
    <p:sldId id="285" r:id="rId15"/>
    <p:sldId id="267" r:id="rId16"/>
    <p:sldId id="286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8" autoAdjust="0"/>
    <p:restoredTop sz="82424" autoAdjust="0"/>
  </p:normalViewPr>
  <p:slideViewPr>
    <p:cSldViewPr snapToGrid="0">
      <p:cViewPr varScale="1">
        <p:scale>
          <a:sx n="116" d="100"/>
          <a:sy n="116" d="100"/>
        </p:scale>
        <p:origin x="-40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81" d="100"/>
          <a:sy n="81" d="100"/>
        </p:scale>
        <p:origin x="-1998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996412962914766"/>
          <c:w val="0.65750898093150167"/>
          <c:h val="0.704925246829116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Lbls>
            <c:dLbl>
              <c:idx val="2"/>
              <c:layout>
                <c:manualLayout>
                  <c:x val="-1.3759994589095002E-3"/>
                  <c:y val="-1.359037552492876E-2"/>
                </c:manualLayout>
              </c:layout>
              <c:showVal val="1"/>
            </c:dLbl>
            <c:dLbl>
              <c:idx val="3"/>
              <c:layout>
                <c:manualLayout>
                  <c:x val="-2.6498011929075947E-3"/>
                  <c:y val="-7.1054161287877407E-4"/>
                </c:manualLayout>
              </c:layout>
              <c:showVal val="1"/>
            </c:dLbl>
            <c:dLbl>
              <c:idx val="4"/>
              <c:layout>
                <c:manualLayout>
                  <c:x val="3.0829337324866858E-3"/>
                  <c:y val="6.4335810629140506E-3"/>
                </c:manualLayout>
              </c:layout>
              <c:showVal val="1"/>
            </c:dLbl>
            <c:dLbl>
              <c:idx val="5"/>
              <c:layout>
                <c:manualLayout>
                  <c:x val="1.3793348210225181E-2"/>
                  <c:y val="2.0355496594630248E-3"/>
                </c:manualLayout>
              </c:layout>
              <c:showVal val="1"/>
            </c:dLbl>
            <c:dLbl>
              <c:idx val="6"/>
              <c:layout>
                <c:manualLayout>
                  <c:x val="1.5938803630694956E-2"/>
                  <c:y val="5.8361869811911604E-2"/>
                </c:manualLayout>
              </c:layout>
              <c:showVal val="1"/>
            </c:dLbl>
            <c:dLbl>
              <c:idx val="8"/>
              <c:layout>
                <c:manualLayout>
                  <c:x val="3.7574805250621852E-2"/>
                  <c:y val="-2.7643156048900261E-2"/>
                </c:manualLayout>
              </c:layout>
              <c:showVal val="1"/>
            </c:dLbl>
            <c:dLbl>
              <c:idx val="9"/>
              <c:layout>
                <c:manualLayout>
                  <c:x val="3.245442051149218E-2"/>
                  <c:y val="-1.056343139068710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Sheet1!$A$2:$A$10</c:f>
              <c:strCache>
                <c:ptCount val="9"/>
                <c:pt idx="0">
                  <c:v>Blding &amp; Plning</c:v>
                </c:pt>
                <c:pt idx="1">
                  <c:v>Debt Svc</c:v>
                </c:pt>
                <c:pt idx="2">
                  <c:v>Gen'l Govt</c:v>
                </c:pt>
                <c:pt idx="3">
                  <c:v>Insurance</c:v>
                </c:pt>
                <c:pt idx="4">
                  <c:v>Pub Works</c:v>
                </c:pt>
                <c:pt idx="5">
                  <c:v>Public Safety</c:v>
                </c:pt>
                <c:pt idx="6">
                  <c:v>Rec</c:v>
                </c:pt>
                <c:pt idx="7">
                  <c:v>RUT</c:v>
                </c:pt>
                <c:pt idx="8">
                  <c:v>Statutory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5.62E-2</c:v>
                </c:pt>
                <c:pt idx="1">
                  <c:v>0.1769</c:v>
                </c:pt>
                <c:pt idx="2">
                  <c:v>0.111</c:v>
                </c:pt>
                <c:pt idx="3">
                  <c:v>0.1066</c:v>
                </c:pt>
                <c:pt idx="4">
                  <c:v>9.7799999999999998E-2</c:v>
                </c:pt>
                <c:pt idx="5">
                  <c:v>0.28399999999999997</c:v>
                </c:pt>
                <c:pt idx="6">
                  <c:v>6.6E-3</c:v>
                </c:pt>
                <c:pt idx="7">
                  <c:v>4.1799999999999997E-2</c:v>
                </c:pt>
                <c:pt idx="8">
                  <c:v>0.1191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589263813114314"/>
          <c:y val="0.12791845636447396"/>
          <c:w val="0.24685539450053404"/>
          <c:h val="0.8119071476016571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40384762715471484"/>
          <c:y val="1.621650265369658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view3D>
      <c:rotX val="30"/>
      <c:rotY val="220"/>
      <c:perspective val="30"/>
    </c:view3D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Total</c:v>
                </c:pt>
              </c:strCache>
            </c:strRef>
          </c:tx>
          <c:explosion val="22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explosion val="2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6120451159821434E-2"/>
                  <c:y val="-5.0971319561507356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9.8950131233595806E-3"/>
                  <c:y val="-3.8837672595621674E-2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85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.48%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2.5229954363812631E-4"/>
                  <c:y val="4.585801366570211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807902390579556E-2"/>
                  <c:y val="4.105499203327068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2.598519779622151E-2"/>
                  <c:y val="5.376026007694983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5529899978718874E-2"/>
                  <c:y val="3.4165106555404182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Vacant Land</c:v>
                </c:pt>
                <c:pt idx="1">
                  <c:v>Residential</c:v>
                </c:pt>
                <c:pt idx="2">
                  <c:v>Farm</c:v>
                </c:pt>
                <c:pt idx="3">
                  <c:v>Commerical</c:v>
                </c:pt>
                <c:pt idx="4">
                  <c:v>Industrial</c:v>
                </c:pt>
                <c:pt idx="5">
                  <c:v>Apartments</c:v>
                </c:pt>
                <c:pt idx="6">
                  <c:v>Business Pers Prop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2.5999999999999999E-2</c:v>
                </c:pt>
                <c:pt idx="1">
                  <c:v>0.8548</c:v>
                </c:pt>
                <c:pt idx="2">
                  <c:v>3.8E-3</c:v>
                </c:pt>
                <c:pt idx="3">
                  <c:v>8.6499999999999994E-2</c:v>
                </c:pt>
                <c:pt idx="4">
                  <c:v>6.4999999999999997E-3</c:v>
                </c:pt>
                <c:pt idx="5">
                  <c:v>2.1399999999999999E-2</c:v>
                </c:pt>
                <c:pt idx="6">
                  <c:v>8.9999999999999998E-4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Sheet1!$A$2:$A$8</c:f>
              <c:strCache>
                <c:ptCount val="7"/>
                <c:pt idx="0">
                  <c:v>Vacant Land</c:v>
                </c:pt>
                <c:pt idx="1">
                  <c:v>Residential</c:v>
                </c:pt>
                <c:pt idx="2">
                  <c:v>Farm</c:v>
                </c:pt>
                <c:pt idx="3">
                  <c:v>Commerical</c:v>
                </c:pt>
                <c:pt idx="4">
                  <c:v>Industrial</c:v>
                </c:pt>
                <c:pt idx="5">
                  <c:v>Apartments</c:v>
                </c:pt>
                <c:pt idx="6">
                  <c:v>Business Pers Prop</c:v>
                </c:pt>
              </c:strCache>
            </c:strRef>
          </c:cat>
          <c:val>
            <c:numRef>
              <c:f>Sheet1!$C$2:$C$8</c:f>
              <c:numCache>
                <c:formatCode>#,##0.00_);[Red]\(#,##0.00\)</c:formatCode>
                <c:ptCount val="7"/>
                <c:pt idx="0">
                  <c:v>180251600</c:v>
                </c:pt>
                <c:pt idx="1">
                  <c:v>5921939500</c:v>
                </c:pt>
                <c:pt idx="2">
                  <c:v>26126400</c:v>
                </c:pt>
                <c:pt idx="3">
                  <c:v>599278700</c:v>
                </c:pt>
                <c:pt idx="4">
                  <c:v>45193900</c:v>
                </c:pt>
                <c:pt idx="5">
                  <c:v>148435000</c:v>
                </c:pt>
                <c:pt idx="6">
                  <c:v>6513973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72655576229939667"/>
          <c:y val="0.11599268512297621"/>
          <c:w val="0.27202548043366159"/>
          <c:h val="0.824546805146802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rotY val="214"/>
      <c:perspective val="30"/>
    </c:view3D>
    <c:plotArea>
      <c:layout>
        <c:manualLayout>
          <c:layoutTarget val="inner"/>
          <c:xMode val="edge"/>
          <c:yMode val="edge"/>
          <c:x val="0"/>
          <c:y val="8.4819850000223226E-2"/>
          <c:w val="0.5882185039370037"/>
          <c:h val="0.8107461653250862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0485223917322836"/>
                  <c:y val="0.104695093193176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Local School District</c:v>
                </c:pt>
                <c:pt idx="1">
                  <c:v>Municipal Purpose Tax</c:v>
                </c:pt>
                <c:pt idx="2">
                  <c:v>County Purposes</c:v>
                </c:pt>
                <c:pt idx="3">
                  <c:v>Fire Districts (total levies)</c:v>
                </c:pt>
                <c:pt idx="4">
                  <c:v>Municipal Open Space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0.56353394622960884</c:v>
                </c:pt>
                <c:pt idx="1">
                  <c:v>0.19799971661062746</c:v>
                </c:pt>
                <c:pt idx="2">
                  <c:v>0.18490912701154544</c:v>
                </c:pt>
                <c:pt idx="3">
                  <c:v>4.1678033491353877E-2</c:v>
                </c:pt>
                <c:pt idx="4">
                  <c:v>1.1879176656864438E-2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Sheet1!$A$2:$A$6</c:f>
              <c:strCache>
                <c:ptCount val="5"/>
                <c:pt idx="0">
                  <c:v>Local School District</c:v>
                </c:pt>
                <c:pt idx="1">
                  <c:v>Municipal Purpose Tax</c:v>
                </c:pt>
                <c:pt idx="2">
                  <c:v>County Purposes</c:v>
                </c:pt>
                <c:pt idx="3">
                  <c:v>Fire Districts (total levies)</c:v>
                </c:pt>
                <c:pt idx="4">
                  <c:v>Municipal Open Space</c:v>
                </c:pt>
              </c:strCache>
            </c:strRef>
          </c:cat>
          <c:val>
            <c:numRef>
              <c:f>Sheet1!$C$2:$C$6</c:f>
              <c:numCache>
                <c:formatCode>"$"#,##0.00_);[Red]\("$"#,##0.00\)</c:formatCode>
                <c:ptCount val="5"/>
                <c:pt idx="0">
                  <c:v>98593099.019999996</c:v>
                </c:pt>
                <c:pt idx="1">
                  <c:v>34641046.55333335</c:v>
                </c:pt>
                <c:pt idx="2">
                  <c:v>32350782.044499997</c:v>
                </c:pt>
                <c:pt idx="3">
                  <c:v>7291781.6406000005</c:v>
                </c:pt>
                <c:pt idx="4">
                  <c:v>2078321.72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99726870078777"/>
          <c:y val="0.12356210539262252"/>
          <c:w val="0.32908981299212803"/>
          <c:h val="0.719250566479022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54818-4734-4B35-A0D5-C8B5148C0EE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6B592E1-A51D-4E7A-888C-C07909C85C86}">
      <dgm:prSet phldrT="[Text]"/>
      <dgm:spPr/>
      <dgm:t>
        <a:bodyPr/>
        <a:lstStyle/>
        <a:p>
          <a:r>
            <a:rPr lang="en-US" dirty="0" smtClean="0"/>
            <a:t>Forecast / Close-out</a:t>
          </a:r>
          <a:endParaRPr lang="en-US" dirty="0"/>
        </a:p>
      </dgm:t>
    </dgm:pt>
    <dgm:pt modelId="{55777C41-D3A1-44BE-A91D-38E225902FF5}" type="parTrans" cxnId="{EEA651C3-37F7-46EB-BD34-6FB7EF3C4CDA}">
      <dgm:prSet/>
      <dgm:spPr/>
      <dgm:t>
        <a:bodyPr/>
        <a:lstStyle/>
        <a:p>
          <a:endParaRPr lang="en-US"/>
        </a:p>
      </dgm:t>
    </dgm:pt>
    <dgm:pt modelId="{F7836AE2-C762-4318-A6A9-8D09A866B30A}" type="sibTrans" cxnId="{EEA651C3-37F7-46EB-BD34-6FB7EF3C4CDA}">
      <dgm:prSet/>
      <dgm:spPr/>
      <dgm:t>
        <a:bodyPr/>
        <a:lstStyle/>
        <a:p>
          <a:endParaRPr lang="en-US"/>
        </a:p>
      </dgm:t>
    </dgm:pt>
    <dgm:pt modelId="{1C132CDA-2C09-42BF-8C33-29526056D4F2}">
      <dgm:prSet phldrT="[Text]"/>
      <dgm:spPr/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F5639F55-C4B6-4833-9D33-943A6BD7D06C}" type="parTrans" cxnId="{1C27DDA0-8C90-4839-932A-DE9354337F46}">
      <dgm:prSet/>
      <dgm:spPr/>
      <dgm:t>
        <a:bodyPr/>
        <a:lstStyle/>
        <a:p>
          <a:endParaRPr lang="en-US"/>
        </a:p>
      </dgm:t>
    </dgm:pt>
    <dgm:pt modelId="{4996F098-7B10-48B5-AE69-A69BBE75DEE9}" type="sibTrans" cxnId="{1C27DDA0-8C90-4839-932A-DE9354337F46}">
      <dgm:prSet/>
      <dgm:spPr/>
      <dgm:t>
        <a:bodyPr/>
        <a:lstStyle/>
        <a:p>
          <a:endParaRPr lang="en-US"/>
        </a:p>
      </dgm:t>
    </dgm:pt>
    <dgm:pt modelId="{523E8EAE-D356-4932-AF97-BD74E8C239DA}">
      <dgm:prSet phldrT="[Text]"/>
      <dgm:spPr/>
      <dgm:t>
        <a:bodyPr/>
        <a:lstStyle/>
        <a:p>
          <a:r>
            <a:rPr lang="en-US" dirty="0" smtClean="0"/>
            <a:t>Introduce</a:t>
          </a:r>
          <a:endParaRPr lang="en-US" dirty="0"/>
        </a:p>
      </dgm:t>
    </dgm:pt>
    <dgm:pt modelId="{FB30AE05-53E7-48C8-BD96-E598DF76D015}" type="parTrans" cxnId="{1CD7B9FE-989B-4D45-A63B-D983949A0EAE}">
      <dgm:prSet/>
      <dgm:spPr/>
      <dgm:t>
        <a:bodyPr/>
        <a:lstStyle/>
        <a:p>
          <a:endParaRPr lang="en-US"/>
        </a:p>
      </dgm:t>
    </dgm:pt>
    <dgm:pt modelId="{EA1EB709-8477-4572-8F76-CF824D174A9F}" type="sibTrans" cxnId="{1CD7B9FE-989B-4D45-A63B-D983949A0EAE}">
      <dgm:prSet/>
      <dgm:spPr/>
      <dgm:t>
        <a:bodyPr/>
        <a:lstStyle/>
        <a:p>
          <a:endParaRPr lang="en-US"/>
        </a:p>
      </dgm:t>
    </dgm:pt>
    <dgm:pt modelId="{609F509D-0F2B-435B-8A43-4811551B73B1}">
      <dgm:prSet phldrT="[Text]"/>
      <dgm:spPr/>
      <dgm:t>
        <a:bodyPr/>
        <a:lstStyle/>
        <a:p>
          <a:r>
            <a:rPr lang="en-US" dirty="0" smtClean="0"/>
            <a:t>Adopt</a:t>
          </a:r>
          <a:endParaRPr lang="en-US" dirty="0"/>
        </a:p>
      </dgm:t>
    </dgm:pt>
    <dgm:pt modelId="{1D154CA7-692B-4BE1-9892-81AE77BAF95F}" type="parTrans" cxnId="{0FD0BB18-49CD-4D33-8A09-3E0CBBA13C9D}">
      <dgm:prSet/>
      <dgm:spPr/>
      <dgm:t>
        <a:bodyPr/>
        <a:lstStyle/>
        <a:p>
          <a:endParaRPr lang="en-US"/>
        </a:p>
      </dgm:t>
    </dgm:pt>
    <dgm:pt modelId="{888BF05F-492A-4BAE-887F-CC75D2916F7A}" type="sibTrans" cxnId="{0FD0BB18-49CD-4D33-8A09-3E0CBBA13C9D}">
      <dgm:prSet/>
      <dgm:spPr/>
      <dgm:t>
        <a:bodyPr/>
        <a:lstStyle/>
        <a:p>
          <a:endParaRPr lang="en-US"/>
        </a:p>
      </dgm:t>
    </dgm:pt>
    <dgm:pt modelId="{4E3B598D-F44C-4C80-98F7-BBA641EEB300}" type="pres">
      <dgm:prSet presAssocID="{D7854818-4734-4B35-A0D5-C8B5148C0EEC}" presName="compositeShape" presStyleCnt="0">
        <dgm:presLayoutVars>
          <dgm:chMax val="7"/>
          <dgm:dir/>
          <dgm:resizeHandles val="exact"/>
        </dgm:presLayoutVars>
      </dgm:prSet>
      <dgm:spPr/>
    </dgm:pt>
    <dgm:pt modelId="{F57EE6B6-42A5-4EB8-9065-D71A0CF4FFFC}" type="pres">
      <dgm:prSet presAssocID="{D7854818-4734-4B35-A0D5-C8B5148C0EEC}" presName="wedge1" presStyleLbl="node1" presStyleIdx="0" presStyleCnt="4"/>
      <dgm:spPr/>
      <dgm:t>
        <a:bodyPr/>
        <a:lstStyle/>
        <a:p>
          <a:endParaRPr lang="en-US"/>
        </a:p>
      </dgm:t>
    </dgm:pt>
    <dgm:pt modelId="{75172E26-0067-43D2-B751-6995F1C1F445}" type="pres">
      <dgm:prSet presAssocID="{D7854818-4734-4B35-A0D5-C8B5148C0EEC}" presName="dummy1a" presStyleCnt="0"/>
      <dgm:spPr/>
    </dgm:pt>
    <dgm:pt modelId="{12750FD0-D6F6-4E77-B166-9F90D9008D1E}" type="pres">
      <dgm:prSet presAssocID="{D7854818-4734-4B35-A0D5-C8B5148C0EEC}" presName="dummy1b" presStyleCnt="0"/>
      <dgm:spPr/>
    </dgm:pt>
    <dgm:pt modelId="{0C89F0AC-9365-4981-A03B-96C9C0FE865C}" type="pres">
      <dgm:prSet presAssocID="{D7854818-4734-4B35-A0D5-C8B5148C0EE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DF9CC-697F-447F-9BDA-12E8CC72EC92}" type="pres">
      <dgm:prSet presAssocID="{D7854818-4734-4B35-A0D5-C8B5148C0EEC}" presName="wedge2" presStyleLbl="node1" presStyleIdx="1" presStyleCnt="4"/>
      <dgm:spPr/>
      <dgm:t>
        <a:bodyPr/>
        <a:lstStyle/>
        <a:p>
          <a:endParaRPr lang="en-US"/>
        </a:p>
      </dgm:t>
    </dgm:pt>
    <dgm:pt modelId="{21AF10F9-5C0C-4A17-941E-045D245B62ED}" type="pres">
      <dgm:prSet presAssocID="{D7854818-4734-4B35-A0D5-C8B5148C0EEC}" presName="dummy2a" presStyleCnt="0"/>
      <dgm:spPr/>
    </dgm:pt>
    <dgm:pt modelId="{552F0C35-1118-4524-A08F-AB2988095B8B}" type="pres">
      <dgm:prSet presAssocID="{D7854818-4734-4B35-A0D5-C8B5148C0EEC}" presName="dummy2b" presStyleCnt="0"/>
      <dgm:spPr/>
    </dgm:pt>
    <dgm:pt modelId="{4FD5DCBF-C82E-4A61-A44F-6F109329B445}" type="pres">
      <dgm:prSet presAssocID="{D7854818-4734-4B35-A0D5-C8B5148C0EE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90F84-2761-4896-B2D7-9D49782B21E6}" type="pres">
      <dgm:prSet presAssocID="{D7854818-4734-4B35-A0D5-C8B5148C0EEC}" presName="wedge3" presStyleLbl="node1" presStyleIdx="2" presStyleCnt="4"/>
      <dgm:spPr/>
      <dgm:t>
        <a:bodyPr/>
        <a:lstStyle/>
        <a:p>
          <a:endParaRPr lang="en-US"/>
        </a:p>
      </dgm:t>
    </dgm:pt>
    <dgm:pt modelId="{09AF8098-255E-498D-8EFA-BDB201D18A0C}" type="pres">
      <dgm:prSet presAssocID="{D7854818-4734-4B35-A0D5-C8B5148C0EEC}" presName="dummy3a" presStyleCnt="0"/>
      <dgm:spPr/>
    </dgm:pt>
    <dgm:pt modelId="{EDBD7520-0AD0-481C-B4E5-E2FA9E4E1CFB}" type="pres">
      <dgm:prSet presAssocID="{D7854818-4734-4B35-A0D5-C8B5148C0EEC}" presName="dummy3b" presStyleCnt="0"/>
      <dgm:spPr/>
    </dgm:pt>
    <dgm:pt modelId="{73014C7D-7F29-42D0-B88B-EEDAED18C136}" type="pres">
      <dgm:prSet presAssocID="{D7854818-4734-4B35-A0D5-C8B5148C0EE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32249-3F91-4182-8EC3-065009E9BEAE}" type="pres">
      <dgm:prSet presAssocID="{D7854818-4734-4B35-A0D5-C8B5148C0EEC}" presName="wedge4" presStyleLbl="node1" presStyleIdx="3" presStyleCnt="4"/>
      <dgm:spPr/>
      <dgm:t>
        <a:bodyPr/>
        <a:lstStyle/>
        <a:p>
          <a:endParaRPr lang="en-US"/>
        </a:p>
      </dgm:t>
    </dgm:pt>
    <dgm:pt modelId="{81138048-94D0-4EA3-B7F7-1B8D7E4DF229}" type="pres">
      <dgm:prSet presAssocID="{D7854818-4734-4B35-A0D5-C8B5148C0EEC}" presName="dummy4a" presStyleCnt="0"/>
      <dgm:spPr/>
    </dgm:pt>
    <dgm:pt modelId="{23C407F6-5FE6-478B-98B4-73A1D778393C}" type="pres">
      <dgm:prSet presAssocID="{D7854818-4734-4B35-A0D5-C8B5148C0EEC}" presName="dummy4b" presStyleCnt="0"/>
      <dgm:spPr/>
    </dgm:pt>
    <dgm:pt modelId="{7E01AE4F-65FF-48F4-B636-FD83FA78090C}" type="pres">
      <dgm:prSet presAssocID="{D7854818-4734-4B35-A0D5-C8B5148C0EE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4B7E8-05A4-445D-B42C-15FF2F8F520C}" type="pres">
      <dgm:prSet presAssocID="{F7836AE2-C762-4318-A6A9-8D09A866B30A}" presName="arrowWedge1" presStyleLbl="fgSibTrans2D1" presStyleIdx="0" presStyleCnt="4"/>
      <dgm:spPr/>
    </dgm:pt>
    <dgm:pt modelId="{E887FC55-3312-4AF1-B4F7-F6365E847DD4}" type="pres">
      <dgm:prSet presAssocID="{4996F098-7B10-48B5-AE69-A69BBE75DEE9}" presName="arrowWedge2" presStyleLbl="fgSibTrans2D1" presStyleIdx="1" presStyleCnt="4"/>
      <dgm:spPr/>
    </dgm:pt>
    <dgm:pt modelId="{369D8319-5A2B-474B-B2CE-D6F896B565D5}" type="pres">
      <dgm:prSet presAssocID="{EA1EB709-8477-4572-8F76-CF824D174A9F}" presName="arrowWedge3" presStyleLbl="fgSibTrans2D1" presStyleIdx="2" presStyleCnt="4"/>
      <dgm:spPr/>
    </dgm:pt>
    <dgm:pt modelId="{5ADA72A9-2EF1-4956-9F2C-C06827CEE1DC}" type="pres">
      <dgm:prSet presAssocID="{888BF05F-492A-4BAE-887F-CC75D2916F7A}" presName="arrowWedge4" presStyleLbl="fgSibTrans2D1" presStyleIdx="3" presStyleCnt="4"/>
      <dgm:spPr/>
    </dgm:pt>
  </dgm:ptLst>
  <dgm:cxnLst>
    <dgm:cxn modelId="{3698DED4-85D6-473D-B830-E76EB78CBC1E}" type="presOf" srcId="{96B592E1-A51D-4E7A-888C-C07909C85C86}" destId="{F57EE6B6-42A5-4EB8-9065-D71A0CF4FFFC}" srcOrd="0" destOrd="0" presId="urn:microsoft.com/office/officeart/2005/8/layout/cycle8"/>
    <dgm:cxn modelId="{14A0EA53-84D9-4DE8-A52B-872ABE42BF89}" type="presOf" srcId="{96B592E1-A51D-4E7A-888C-C07909C85C86}" destId="{0C89F0AC-9365-4981-A03B-96C9C0FE865C}" srcOrd="1" destOrd="0" presId="urn:microsoft.com/office/officeart/2005/8/layout/cycle8"/>
    <dgm:cxn modelId="{A133CEEB-1087-4D55-A8F6-F794020A493B}" type="presOf" srcId="{523E8EAE-D356-4932-AF97-BD74E8C239DA}" destId="{73014C7D-7F29-42D0-B88B-EEDAED18C136}" srcOrd="1" destOrd="0" presId="urn:microsoft.com/office/officeart/2005/8/layout/cycle8"/>
    <dgm:cxn modelId="{E0F959ED-6915-4648-9509-468C9BBA2067}" type="presOf" srcId="{609F509D-0F2B-435B-8A43-4811551B73B1}" destId="{9A332249-3F91-4182-8EC3-065009E9BEAE}" srcOrd="0" destOrd="0" presId="urn:microsoft.com/office/officeart/2005/8/layout/cycle8"/>
    <dgm:cxn modelId="{EEA651C3-37F7-46EB-BD34-6FB7EF3C4CDA}" srcId="{D7854818-4734-4B35-A0D5-C8B5148C0EEC}" destId="{96B592E1-A51D-4E7A-888C-C07909C85C86}" srcOrd="0" destOrd="0" parTransId="{55777C41-D3A1-44BE-A91D-38E225902FF5}" sibTransId="{F7836AE2-C762-4318-A6A9-8D09A866B30A}"/>
    <dgm:cxn modelId="{0FD0BB18-49CD-4D33-8A09-3E0CBBA13C9D}" srcId="{D7854818-4734-4B35-A0D5-C8B5148C0EEC}" destId="{609F509D-0F2B-435B-8A43-4811551B73B1}" srcOrd="3" destOrd="0" parTransId="{1D154CA7-692B-4BE1-9892-81AE77BAF95F}" sibTransId="{888BF05F-492A-4BAE-887F-CC75D2916F7A}"/>
    <dgm:cxn modelId="{58A663F8-B9CF-4430-A74C-860AA4CE79FC}" type="presOf" srcId="{523E8EAE-D356-4932-AF97-BD74E8C239DA}" destId="{B4E90F84-2761-4896-B2D7-9D49782B21E6}" srcOrd="0" destOrd="0" presId="urn:microsoft.com/office/officeart/2005/8/layout/cycle8"/>
    <dgm:cxn modelId="{3BD0C318-A21A-49C3-9CB2-A6477CFC8C16}" type="presOf" srcId="{1C132CDA-2C09-42BF-8C33-29526056D4F2}" destId="{1C1DF9CC-697F-447F-9BDA-12E8CC72EC92}" srcOrd="0" destOrd="0" presId="urn:microsoft.com/office/officeart/2005/8/layout/cycle8"/>
    <dgm:cxn modelId="{1CD7B9FE-989B-4D45-A63B-D983949A0EAE}" srcId="{D7854818-4734-4B35-A0D5-C8B5148C0EEC}" destId="{523E8EAE-D356-4932-AF97-BD74E8C239DA}" srcOrd="2" destOrd="0" parTransId="{FB30AE05-53E7-48C8-BD96-E598DF76D015}" sibTransId="{EA1EB709-8477-4572-8F76-CF824D174A9F}"/>
    <dgm:cxn modelId="{E270A955-FF62-4964-A720-FE8AD5E298F0}" type="presOf" srcId="{1C132CDA-2C09-42BF-8C33-29526056D4F2}" destId="{4FD5DCBF-C82E-4A61-A44F-6F109329B445}" srcOrd="1" destOrd="0" presId="urn:microsoft.com/office/officeart/2005/8/layout/cycle8"/>
    <dgm:cxn modelId="{43016E88-7593-411F-B0AD-0D38093B49DC}" type="presOf" srcId="{609F509D-0F2B-435B-8A43-4811551B73B1}" destId="{7E01AE4F-65FF-48F4-B636-FD83FA78090C}" srcOrd="1" destOrd="0" presId="urn:microsoft.com/office/officeart/2005/8/layout/cycle8"/>
    <dgm:cxn modelId="{1C27DDA0-8C90-4839-932A-DE9354337F46}" srcId="{D7854818-4734-4B35-A0D5-C8B5148C0EEC}" destId="{1C132CDA-2C09-42BF-8C33-29526056D4F2}" srcOrd="1" destOrd="0" parTransId="{F5639F55-C4B6-4833-9D33-943A6BD7D06C}" sibTransId="{4996F098-7B10-48B5-AE69-A69BBE75DEE9}"/>
    <dgm:cxn modelId="{D90AA7D2-152D-4822-B2B8-A6B36CAD32DC}" type="presOf" srcId="{D7854818-4734-4B35-A0D5-C8B5148C0EEC}" destId="{4E3B598D-F44C-4C80-98F7-BBA641EEB300}" srcOrd="0" destOrd="0" presId="urn:microsoft.com/office/officeart/2005/8/layout/cycle8"/>
    <dgm:cxn modelId="{F5821539-0E2B-4EDC-81C8-2C57736CD659}" type="presParOf" srcId="{4E3B598D-F44C-4C80-98F7-BBA641EEB300}" destId="{F57EE6B6-42A5-4EB8-9065-D71A0CF4FFFC}" srcOrd="0" destOrd="0" presId="urn:microsoft.com/office/officeart/2005/8/layout/cycle8"/>
    <dgm:cxn modelId="{E2ED1F1A-67DE-4998-8B0C-EDC15AB22CEA}" type="presParOf" srcId="{4E3B598D-F44C-4C80-98F7-BBA641EEB300}" destId="{75172E26-0067-43D2-B751-6995F1C1F445}" srcOrd="1" destOrd="0" presId="urn:microsoft.com/office/officeart/2005/8/layout/cycle8"/>
    <dgm:cxn modelId="{8515B848-3358-4193-A79B-EABEC8371E24}" type="presParOf" srcId="{4E3B598D-F44C-4C80-98F7-BBA641EEB300}" destId="{12750FD0-D6F6-4E77-B166-9F90D9008D1E}" srcOrd="2" destOrd="0" presId="urn:microsoft.com/office/officeart/2005/8/layout/cycle8"/>
    <dgm:cxn modelId="{81100D89-62E2-40B6-AB8A-0173FB737204}" type="presParOf" srcId="{4E3B598D-F44C-4C80-98F7-BBA641EEB300}" destId="{0C89F0AC-9365-4981-A03B-96C9C0FE865C}" srcOrd="3" destOrd="0" presId="urn:microsoft.com/office/officeart/2005/8/layout/cycle8"/>
    <dgm:cxn modelId="{91B7BDFE-B21D-4BB9-A9DD-D6BB0D223FC5}" type="presParOf" srcId="{4E3B598D-F44C-4C80-98F7-BBA641EEB300}" destId="{1C1DF9CC-697F-447F-9BDA-12E8CC72EC92}" srcOrd="4" destOrd="0" presId="urn:microsoft.com/office/officeart/2005/8/layout/cycle8"/>
    <dgm:cxn modelId="{0CC50F9B-EB56-403E-835D-2A2E35A76FAA}" type="presParOf" srcId="{4E3B598D-F44C-4C80-98F7-BBA641EEB300}" destId="{21AF10F9-5C0C-4A17-941E-045D245B62ED}" srcOrd="5" destOrd="0" presId="urn:microsoft.com/office/officeart/2005/8/layout/cycle8"/>
    <dgm:cxn modelId="{16F930BB-E136-4134-B0DF-ED813EC5B8F1}" type="presParOf" srcId="{4E3B598D-F44C-4C80-98F7-BBA641EEB300}" destId="{552F0C35-1118-4524-A08F-AB2988095B8B}" srcOrd="6" destOrd="0" presId="urn:microsoft.com/office/officeart/2005/8/layout/cycle8"/>
    <dgm:cxn modelId="{4445E155-F218-4A28-B4BF-1A1C83EFAE4D}" type="presParOf" srcId="{4E3B598D-F44C-4C80-98F7-BBA641EEB300}" destId="{4FD5DCBF-C82E-4A61-A44F-6F109329B445}" srcOrd="7" destOrd="0" presId="urn:microsoft.com/office/officeart/2005/8/layout/cycle8"/>
    <dgm:cxn modelId="{821E5006-0E90-4CB6-B32A-0D01B9DB73C0}" type="presParOf" srcId="{4E3B598D-F44C-4C80-98F7-BBA641EEB300}" destId="{B4E90F84-2761-4896-B2D7-9D49782B21E6}" srcOrd="8" destOrd="0" presId="urn:microsoft.com/office/officeart/2005/8/layout/cycle8"/>
    <dgm:cxn modelId="{DF681320-C172-4F86-B8DB-CEFE8D6A8A18}" type="presParOf" srcId="{4E3B598D-F44C-4C80-98F7-BBA641EEB300}" destId="{09AF8098-255E-498D-8EFA-BDB201D18A0C}" srcOrd="9" destOrd="0" presId="urn:microsoft.com/office/officeart/2005/8/layout/cycle8"/>
    <dgm:cxn modelId="{088ED0E8-6DE0-497D-B721-17E19B14E9F8}" type="presParOf" srcId="{4E3B598D-F44C-4C80-98F7-BBA641EEB300}" destId="{EDBD7520-0AD0-481C-B4E5-E2FA9E4E1CFB}" srcOrd="10" destOrd="0" presId="urn:microsoft.com/office/officeart/2005/8/layout/cycle8"/>
    <dgm:cxn modelId="{AF7BF8DA-FFAF-417E-A8AA-740254497A41}" type="presParOf" srcId="{4E3B598D-F44C-4C80-98F7-BBA641EEB300}" destId="{73014C7D-7F29-42D0-B88B-EEDAED18C136}" srcOrd="11" destOrd="0" presId="urn:microsoft.com/office/officeart/2005/8/layout/cycle8"/>
    <dgm:cxn modelId="{2F8AD8D9-E9A8-4FE9-9BD8-36D5DC87A300}" type="presParOf" srcId="{4E3B598D-F44C-4C80-98F7-BBA641EEB300}" destId="{9A332249-3F91-4182-8EC3-065009E9BEAE}" srcOrd="12" destOrd="0" presId="urn:microsoft.com/office/officeart/2005/8/layout/cycle8"/>
    <dgm:cxn modelId="{B7BF9B4D-02E1-4A25-A5FE-C8596AFB3970}" type="presParOf" srcId="{4E3B598D-F44C-4C80-98F7-BBA641EEB300}" destId="{81138048-94D0-4EA3-B7F7-1B8D7E4DF229}" srcOrd="13" destOrd="0" presId="urn:microsoft.com/office/officeart/2005/8/layout/cycle8"/>
    <dgm:cxn modelId="{9A9DC31B-7727-4B64-84C2-7D15E6582A84}" type="presParOf" srcId="{4E3B598D-F44C-4C80-98F7-BBA641EEB300}" destId="{23C407F6-5FE6-478B-98B4-73A1D778393C}" srcOrd="14" destOrd="0" presId="urn:microsoft.com/office/officeart/2005/8/layout/cycle8"/>
    <dgm:cxn modelId="{B1A5F4DD-E5FE-4E5D-9D25-06E45A67441F}" type="presParOf" srcId="{4E3B598D-F44C-4C80-98F7-BBA641EEB300}" destId="{7E01AE4F-65FF-48F4-B636-FD83FA78090C}" srcOrd="15" destOrd="0" presId="urn:microsoft.com/office/officeart/2005/8/layout/cycle8"/>
    <dgm:cxn modelId="{3A6EE136-6C6D-442F-9D8D-C77530320713}" type="presParOf" srcId="{4E3B598D-F44C-4C80-98F7-BBA641EEB300}" destId="{2FC4B7E8-05A4-445D-B42C-15FF2F8F520C}" srcOrd="16" destOrd="0" presId="urn:microsoft.com/office/officeart/2005/8/layout/cycle8"/>
    <dgm:cxn modelId="{0A55E09A-5738-4170-BB18-A78E9E0B15B8}" type="presParOf" srcId="{4E3B598D-F44C-4C80-98F7-BBA641EEB300}" destId="{E887FC55-3312-4AF1-B4F7-F6365E847DD4}" srcOrd="17" destOrd="0" presId="urn:microsoft.com/office/officeart/2005/8/layout/cycle8"/>
    <dgm:cxn modelId="{E3B8D9F8-93DC-43DB-A36B-47518FA8F489}" type="presParOf" srcId="{4E3B598D-F44C-4C80-98F7-BBA641EEB300}" destId="{369D8319-5A2B-474B-B2CE-D6F896B565D5}" srcOrd="18" destOrd="0" presId="urn:microsoft.com/office/officeart/2005/8/layout/cycle8"/>
    <dgm:cxn modelId="{2CAD8B6D-596E-4D0E-9255-ECEC42231A4C}" type="presParOf" srcId="{4E3B598D-F44C-4C80-98F7-BBA641EEB300}" destId="{5ADA72A9-2EF1-4956-9F2C-C06827CEE1D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7EE6B6-42A5-4EB8-9065-D71A0CF4FFFC}">
      <dsp:nvSpPr>
        <dsp:cNvPr id="0" name=""/>
        <dsp:cNvSpPr/>
      </dsp:nvSpPr>
      <dsp:spPr>
        <a:xfrm>
          <a:off x="3378375" y="247097"/>
          <a:ext cx="3379089" cy="337908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Forecast / Close-out</a:t>
          </a:r>
          <a:endParaRPr lang="en-US" sz="2300" kern="1200" dirty="0"/>
        </a:p>
      </dsp:txBody>
      <dsp:txXfrm>
        <a:off x="5172109" y="947453"/>
        <a:ext cx="1247044" cy="925226"/>
      </dsp:txXfrm>
    </dsp:sp>
    <dsp:sp modelId="{1C1DF9CC-697F-447F-9BDA-12E8CC72EC92}">
      <dsp:nvSpPr>
        <dsp:cNvPr id="0" name=""/>
        <dsp:cNvSpPr/>
      </dsp:nvSpPr>
      <dsp:spPr>
        <a:xfrm>
          <a:off x="3378375" y="360538"/>
          <a:ext cx="3379089" cy="33790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Prepare</a:t>
          </a:r>
          <a:endParaRPr lang="en-US" sz="2300" kern="1200" dirty="0"/>
        </a:p>
      </dsp:txBody>
      <dsp:txXfrm>
        <a:off x="5172109" y="2114044"/>
        <a:ext cx="1247044" cy="925226"/>
      </dsp:txXfrm>
    </dsp:sp>
    <dsp:sp modelId="{B4E90F84-2761-4896-B2D7-9D49782B21E6}">
      <dsp:nvSpPr>
        <dsp:cNvPr id="0" name=""/>
        <dsp:cNvSpPr/>
      </dsp:nvSpPr>
      <dsp:spPr>
        <a:xfrm>
          <a:off x="3264935" y="360538"/>
          <a:ext cx="3379089" cy="33790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Introduce</a:t>
          </a:r>
          <a:endParaRPr lang="en-US" sz="2300" kern="1200" dirty="0"/>
        </a:p>
      </dsp:txBody>
      <dsp:txXfrm>
        <a:off x="3603246" y="2114044"/>
        <a:ext cx="1247044" cy="925226"/>
      </dsp:txXfrm>
    </dsp:sp>
    <dsp:sp modelId="{9A332249-3F91-4182-8EC3-065009E9BEAE}">
      <dsp:nvSpPr>
        <dsp:cNvPr id="0" name=""/>
        <dsp:cNvSpPr/>
      </dsp:nvSpPr>
      <dsp:spPr>
        <a:xfrm>
          <a:off x="3264935" y="247097"/>
          <a:ext cx="3379089" cy="33790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Adopt</a:t>
          </a:r>
          <a:endParaRPr lang="en-US" sz="2300" kern="1200" dirty="0"/>
        </a:p>
      </dsp:txBody>
      <dsp:txXfrm>
        <a:off x="3603246" y="947453"/>
        <a:ext cx="1247044" cy="925226"/>
      </dsp:txXfrm>
    </dsp:sp>
    <dsp:sp modelId="{2FC4B7E8-05A4-445D-B42C-15FF2F8F520C}">
      <dsp:nvSpPr>
        <dsp:cNvPr id="0" name=""/>
        <dsp:cNvSpPr/>
      </dsp:nvSpPr>
      <dsp:spPr>
        <a:xfrm>
          <a:off x="3169194" y="37915"/>
          <a:ext cx="3797452" cy="379745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7FC55-3312-4AF1-B4F7-F6365E847DD4}">
      <dsp:nvSpPr>
        <dsp:cNvPr id="0" name=""/>
        <dsp:cNvSpPr/>
      </dsp:nvSpPr>
      <dsp:spPr>
        <a:xfrm>
          <a:off x="3169194" y="151356"/>
          <a:ext cx="3797452" cy="379745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D8319-5A2B-474B-B2CE-D6F896B565D5}">
      <dsp:nvSpPr>
        <dsp:cNvPr id="0" name=""/>
        <dsp:cNvSpPr/>
      </dsp:nvSpPr>
      <dsp:spPr>
        <a:xfrm>
          <a:off x="3055753" y="151356"/>
          <a:ext cx="3797452" cy="379745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A72A9-2EF1-4956-9F2C-C06827CEE1DC}">
      <dsp:nvSpPr>
        <dsp:cNvPr id="0" name=""/>
        <dsp:cNvSpPr/>
      </dsp:nvSpPr>
      <dsp:spPr>
        <a:xfrm>
          <a:off x="3055753" y="37915"/>
          <a:ext cx="3797452" cy="379745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Anticipated</a:t>
            </a:r>
            <a:r>
              <a:rPr lang="en-US" baseline="0" dirty="0" smtClean="0"/>
              <a:t> Misc Revenue - </a:t>
            </a:r>
            <a:r>
              <a:rPr lang="en-US" dirty="0" smtClean="0"/>
              <a:t>Sheet 17/19 of the 2018 Annual Financial</a:t>
            </a:r>
            <a:r>
              <a:rPr lang="en-US" baseline="0" dirty="0" smtClean="0"/>
              <a:t> Statement</a:t>
            </a:r>
          </a:p>
          <a:p>
            <a:r>
              <a:rPr lang="en-US" baseline="0" dirty="0" smtClean="0"/>
              <a:t>MRNA – Sheet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963C-1534-4F8D-B2A7-66D81AA259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10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8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89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45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Figures per respective</a:t>
            </a:r>
            <a:r>
              <a:rPr lang="en-US" baseline="0" dirty="0" smtClean="0"/>
              <a:t> years’ User Friendly Budgets, UFB-1 Tax Impact.</a:t>
            </a:r>
          </a:p>
          <a:p>
            <a:r>
              <a:rPr lang="en-US" baseline="0" dirty="0" smtClean="0"/>
              <a:t>/$100 = per $100 assessed.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42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063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91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4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49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09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94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78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49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59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3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3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6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7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5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JACKSON TOWNSHIP</a:t>
            </a:r>
            <a:br>
              <a:rPr lang="en-US" dirty="0" smtClean="0"/>
            </a:br>
            <a:r>
              <a:rPr lang="en-US" dirty="0" smtClean="0"/>
              <a:t>2022 BUDGET PRESENTATION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759985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 smtClean="0"/>
              <a:t>Prepared by:</a:t>
            </a:r>
          </a:p>
          <a:p>
            <a:r>
              <a:rPr lang="en-US" sz="2900" b="1" dirty="0" smtClean="0"/>
              <a:t>Mayor Michael Reina</a:t>
            </a:r>
          </a:p>
          <a:p>
            <a:r>
              <a:rPr lang="en-US" b="1" dirty="0" smtClean="0"/>
              <a:t>Business administrator TERENCE WALL</a:t>
            </a:r>
          </a:p>
          <a:p>
            <a:r>
              <a:rPr lang="en-US" b="1" dirty="0" smtClean="0"/>
              <a:t>Assistant Municipal Administrator Samantha </a:t>
            </a:r>
            <a:r>
              <a:rPr lang="en-US" b="1" dirty="0" err="1" smtClean="0"/>
              <a:t>novak</a:t>
            </a:r>
            <a:endParaRPr lang="en-US" b="1" dirty="0" smtClean="0"/>
          </a:p>
          <a:p>
            <a:r>
              <a:rPr lang="en-US" b="1" dirty="0" smtClean="0"/>
              <a:t>Chief finance officer Sharon </a:t>
            </a:r>
            <a:r>
              <a:rPr lang="en-US" b="1" dirty="0" err="1" smtClean="0"/>
              <a:t>pinkava</a:t>
            </a:r>
            <a:endParaRPr lang="en-US" b="1" dirty="0" smtClean="0"/>
          </a:p>
          <a:p>
            <a:r>
              <a:rPr lang="en-US" b="1" dirty="0" smtClean="0"/>
              <a:t>Assistant Municipal Treasurer Patricia </a:t>
            </a:r>
            <a:r>
              <a:rPr lang="en-US" b="1" dirty="0" err="1" smtClean="0"/>
              <a:t>schwark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4715" y="2187615"/>
            <a:ext cx="2048718" cy="18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Moving on to 2022 …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3825" y="1770063"/>
            <a:ext cx="65722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0585"/>
            <a:ext cx="10058400" cy="128930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2022 Proposed Municipal </a:t>
            </a:r>
            <a:br>
              <a:rPr lang="en-US" sz="3600" b="1" dirty="0" smtClean="0"/>
            </a:br>
            <a:r>
              <a:rPr lang="en-US" sz="3600" b="1" dirty="0" smtClean="0"/>
              <a:t>Budget Summary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0986754"/>
              </p:ext>
            </p:extLst>
          </p:nvPr>
        </p:nvGraphicFramePr>
        <p:xfrm>
          <a:off x="1096963" y="1389889"/>
          <a:ext cx="100583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053"/>
                <a:gridCol w="5070346"/>
              </a:tblGrid>
              <a:tr h="331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Revenue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</a:t>
                      </a:r>
                      <a:r>
                        <a:rPr lang="en-US" baseline="0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Miscellaneous Anticipated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$9,898,736.15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Delinquent</a:t>
                      </a:r>
                      <a:r>
                        <a:rPr lang="en-US" baseline="0" dirty="0" smtClean="0"/>
                        <a:t>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   950,000.00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Fund 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$9,167,000.00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to be Raised by Taxation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</a:t>
                      </a:r>
                      <a:r>
                        <a:rPr lang="en-US" b="0" u="sng" dirty="0" smtClean="0"/>
                        <a:t>$34,641,046.55</a:t>
                      </a:r>
                      <a:endParaRPr lang="en-US" b="0" u="sng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$54,656,782.70</a:t>
                      </a:r>
                      <a:endParaRPr lang="en-US" dirty="0"/>
                    </a:p>
                  </a:txBody>
                  <a:tcPr/>
                </a:tc>
              </a:tr>
              <a:tr h="331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865025"/>
              </p:ext>
            </p:extLst>
          </p:nvPr>
        </p:nvGraphicFramePr>
        <p:xfrm>
          <a:off x="1096963" y="3717037"/>
          <a:ext cx="10058399" cy="259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941"/>
                <a:gridCol w="5065458"/>
              </a:tblGrid>
              <a:tr h="4050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Expense Appropriation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Budget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Salary and Wages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b="0" dirty="0" smtClean="0"/>
                        <a:t>                                $23,501,802.68</a:t>
                      </a:r>
                      <a:endParaRPr lang="en-US" b="0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Statutory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$6,478,713.32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Debt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$3,141,162.83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 for Uncollected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$2,286,253.58</a:t>
                      </a:r>
                      <a:endParaRPr lang="en-US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Other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</a:t>
                      </a:r>
                      <a:r>
                        <a:rPr lang="en-US" u="sng" dirty="0" smtClean="0"/>
                        <a:t>$19,248,850.29</a:t>
                      </a:r>
                      <a:endParaRPr lang="en-US" u="sng" dirty="0"/>
                    </a:p>
                  </a:txBody>
                  <a:tcPr/>
                </a:tc>
              </a:tr>
              <a:tr h="323544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$</a:t>
                      </a:r>
                      <a:r>
                        <a:rPr lang="en-US" dirty="0" smtClean="0"/>
                        <a:t>54,656,782.70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2021 </a:t>
            </a:r>
            <a:r>
              <a:rPr lang="en-US" b="1" dirty="0" smtClean="0"/>
              <a:t>&amp; </a:t>
            </a:r>
            <a:r>
              <a:rPr lang="en-US" b="1" dirty="0" smtClean="0"/>
              <a:t>2022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Municipal Budget Comparison</a:t>
            </a:r>
            <a:endParaRPr lang="en-US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7101833"/>
              </p:ext>
            </p:extLst>
          </p:nvPr>
        </p:nvGraphicFramePr>
        <p:xfrm>
          <a:off x="1096963" y="1804418"/>
          <a:ext cx="10058400" cy="431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605"/>
                <a:gridCol w="2304288"/>
                <a:gridCol w="2276856"/>
                <a:gridCol w="2029651"/>
              </a:tblGrid>
              <a:tr h="708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Budget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(Proposed)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 Tax Levy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$34,268,855.32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$</a:t>
                      </a:r>
                      <a:r>
                        <a:rPr lang="en-US" dirty="0" smtClean="0"/>
                        <a:t>34,641,046.55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1.09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 Tax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dirty="0" smtClean="0"/>
                        <a:t>.501/$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.</a:t>
                      </a:r>
                      <a:r>
                        <a:rPr lang="en-US" dirty="0" smtClean="0"/>
                        <a:t>500/$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</a:t>
                      </a:r>
                      <a:r>
                        <a:rPr lang="en-US" dirty="0" smtClean="0"/>
                        <a:t>-0.20%</a:t>
                      </a:r>
                      <a:endParaRPr lang="en-US" dirty="0"/>
                    </a:p>
                  </a:txBody>
                  <a:tcPr/>
                </a:tc>
              </a:tr>
              <a:tr h="602556">
                <a:tc>
                  <a:txBody>
                    <a:bodyPr/>
                    <a:lstStyle/>
                    <a:p>
                      <a:r>
                        <a:rPr lang="en-US" dirty="0" smtClean="0"/>
                        <a:t>Avg.</a:t>
                      </a:r>
                      <a:r>
                        <a:rPr lang="en-US" baseline="0" dirty="0" smtClean="0"/>
                        <a:t> Property 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dirty="0" smtClean="0"/>
                        <a:t>$329,181.07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$</a:t>
                      </a:r>
                      <a:r>
                        <a:rPr lang="en-US" dirty="0" smtClean="0"/>
                        <a:t>329,861.77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smtClean="0"/>
                        <a:t>$</a:t>
                      </a:r>
                      <a:r>
                        <a:rPr lang="en-US" smtClean="0"/>
                        <a:t>680.70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Municipal Tax on Avg.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$</a:t>
                      </a:r>
                      <a:r>
                        <a:rPr lang="en-US" dirty="0" smtClean="0"/>
                        <a:t>1,652.61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$</a:t>
                      </a:r>
                      <a:r>
                        <a:rPr lang="en-US" dirty="0" smtClean="0"/>
                        <a:t>1,649.31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-$3.30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Assessed 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dirty="0" smtClean="0"/>
                        <a:t>$6,846,070,882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$</a:t>
                      </a:r>
                      <a:r>
                        <a:rPr lang="en-US" dirty="0" smtClean="0"/>
                        <a:t>6,927,739,073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1.19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600425">
                <a:tc>
                  <a:txBody>
                    <a:bodyPr/>
                    <a:lstStyle/>
                    <a:p>
                      <a:r>
                        <a:rPr lang="en-US" dirty="0" smtClean="0"/>
                        <a:t>Penny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$684,607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$692,774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1.19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322698"/>
            <a:ext cx="10058400" cy="1450757"/>
          </a:xfrm>
        </p:spPr>
        <p:txBody>
          <a:bodyPr/>
          <a:lstStyle/>
          <a:p>
            <a:pPr algn="ctr"/>
            <a:r>
              <a:rPr lang="en-US" b="1" dirty="0" smtClean="0"/>
              <a:t>Total Expense by Category	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19939" y="2237877"/>
          <a:ext cx="1840829" cy="3640525"/>
        </p:xfrm>
        <a:graphic>
          <a:graphicData uri="http://schemas.openxmlformats.org/drawingml/2006/table">
            <a:tbl>
              <a:tblPr/>
              <a:tblGrid>
                <a:gridCol w="1840829"/>
              </a:tblGrid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86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775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234906" y="1732543"/>
          <a:ext cx="1779936" cy="4439658"/>
        </p:xfrm>
        <a:graphic>
          <a:graphicData uri="http://schemas.openxmlformats.org/drawingml/2006/table">
            <a:tbl>
              <a:tblPr/>
              <a:tblGrid>
                <a:gridCol w="1779936"/>
              </a:tblGrid>
              <a:tr h="404821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baseline="0" dirty="0" smtClean="0">
                          <a:latin typeface="+mn-lt"/>
                        </a:rPr>
                        <a:t>3,069,398.83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$9,666,162.83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$6,068,120.35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baseline="0" dirty="0" smtClean="0">
                          <a:latin typeface="+mn-lt"/>
                        </a:rPr>
                        <a:t>5,824,669.00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626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baseline="0" dirty="0" smtClean="0">
                          <a:latin typeface="+mn-lt"/>
                        </a:rPr>
                        <a:t>5,345,181.48</a:t>
                      </a:r>
                      <a:endParaRPr lang="en-US" sz="2000" b="0" i="0" u="none" strike="noStrike" baseline="0" dirty="0" smtClean="0">
                        <a:latin typeface="+mn-lt"/>
                      </a:endParaRPr>
                    </a:p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baseline="0" dirty="0" smtClean="0">
                          <a:latin typeface="+mn-lt"/>
                        </a:rPr>
                        <a:t>15,521,803.58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$361,479.73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</a:t>
                      </a:r>
                      <a:r>
                        <a:rPr lang="en-US" sz="2000" b="0" i="0" u="none" strike="noStrike" baseline="0" dirty="0" smtClean="0">
                          <a:latin typeface="+mn-lt"/>
                        </a:rPr>
                        <a:t>2,286,253.58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sng" strike="noStrike" baseline="0" dirty="0" smtClean="0">
                          <a:latin typeface="+mn-lt"/>
                        </a:rPr>
                        <a:t>$</a:t>
                      </a:r>
                      <a:r>
                        <a:rPr lang="en-US" sz="2000" b="0" i="0" u="sng" strike="noStrike" baseline="0" dirty="0" smtClean="0">
                          <a:latin typeface="+mn-lt"/>
                        </a:rPr>
                        <a:t>6,513,713.32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82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 smtClean="0">
                          <a:latin typeface="+mn-lt"/>
                        </a:rPr>
                        <a:t>$54,656,782.70</a:t>
                      </a:r>
                      <a:endParaRPr lang="en-US" sz="2000" b="0" i="0" u="none" strike="noStrike" baseline="0" dirty="0"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82329" y="1678430"/>
          <a:ext cx="10258123" cy="43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Property Class Breakdown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5503150"/>
              </p:ext>
            </p:extLst>
          </p:nvPr>
        </p:nvGraphicFramePr>
        <p:xfrm>
          <a:off x="0" y="1730510"/>
          <a:ext cx="8951496" cy="4698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51493" y="2394284"/>
            <a:ext cx="20092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$</a:t>
            </a:r>
            <a:r>
              <a:rPr lang="en-US" dirty="0" smtClean="0"/>
              <a:t>180,251,600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$</a:t>
            </a:r>
            <a:r>
              <a:rPr lang="en-US" dirty="0" smtClean="0"/>
              <a:t>5,921,939,500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$</a:t>
            </a:r>
            <a:r>
              <a:rPr lang="en-US" dirty="0" smtClean="0"/>
              <a:t>26,126,400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$</a:t>
            </a:r>
            <a:r>
              <a:rPr lang="en-US" dirty="0" smtClean="0"/>
              <a:t>599,278,700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$45,193,900 </a:t>
            </a:r>
          </a:p>
          <a:p>
            <a:endParaRPr lang="en-US" dirty="0" smtClean="0"/>
          </a:p>
          <a:p>
            <a:r>
              <a:rPr lang="en-US" dirty="0" smtClean="0"/>
              <a:t>    $</a:t>
            </a:r>
            <a:r>
              <a:rPr lang="en-US" dirty="0" smtClean="0"/>
              <a:t>148,435,000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smtClean="0"/>
              <a:t> $6,513,973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0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look at the entire Estimated Property Tax Bill of a Jackson Township resident</a:t>
            </a:r>
            <a:endParaRPr lang="en-US" b="1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8831178" y="2286001"/>
          <a:ext cx="1972385" cy="4415589"/>
        </p:xfrm>
        <a:graphic>
          <a:graphicData uri="http://schemas.openxmlformats.org/drawingml/2006/table">
            <a:tbl>
              <a:tblPr/>
              <a:tblGrid>
                <a:gridCol w="1972385"/>
              </a:tblGrid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98,593,099.02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34,641,046.55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32,350,782.04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7,291,781.64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413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2,078,321.72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303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303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303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901030" y="1973179"/>
          <a:ext cx="8128000" cy="403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2022 </a:t>
            </a:r>
            <a:r>
              <a:rPr lang="en-US" b="1" dirty="0" smtClean="0"/>
              <a:t>PROPOSED MUNICIPAL BUDGET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Proposed levy increase </a:t>
            </a:r>
            <a:r>
              <a:rPr lang="en-US" sz="2400" dirty="0" smtClean="0"/>
              <a:t>1.09%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u="sng" dirty="0" smtClean="0"/>
              <a:t>Estimated annual tax </a:t>
            </a:r>
            <a:r>
              <a:rPr lang="en-US" sz="2400" b="1" u="sng" dirty="0" smtClean="0"/>
              <a:t>decrease </a:t>
            </a:r>
            <a:endParaRPr lang="en-US" sz="2400" b="1" u="sng" dirty="0" smtClean="0"/>
          </a:p>
          <a:p>
            <a:pPr algn="ctr"/>
            <a:r>
              <a:rPr lang="en-US" sz="2400" dirty="0" smtClean="0"/>
              <a:t>Average home assessed at $</a:t>
            </a:r>
            <a:r>
              <a:rPr lang="en-US" sz="2400" dirty="0" smtClean="0"/>
              <a:t>329,861.77</a:t>
            </a:r>
            <a:endParaRPr lang="en-US" sz="2400" dirty="0" smtClean="0"/>
          </a:p>
          <a:p>
            <a:pPr algn="ctr"/>
            <a:r>
              <a:rPr lang="en-US" sz="2400" dirty="0" smtClean="0"/>
              <a:t>De</a:t>
            </a:r>
            <a:r>
              <a:rPr lang="en-US" sz="2400" dirty="0" smtClean="0"/>
              <a:t>crease </a:t>
            </a:r>
            <a:r>
              <a:rPr lang="en-US" sz="2400" dirty="0" smtClean="0"/>
              <a:t>in taxes</a:t>
            </a:r>
          </a:p>
          <a:p>
            <a:pPr algn="ctr"/>
            <a:r>
              <a:rPr lang="en-US" sz="2400" dirty="0" smtClean="0"/>
              <a:t>-$3.30 </a:t>
            </a:r>
            <a:r>
              <a:rPr lang="en-US" sz="2400" dirty="0" smtClean="0"/>
              <a:t>per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258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 Year-Round Process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12880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056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State of New Jersey dictates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The budget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Financial management and accounting practices used by municipalities</a:t>
            </a:r>
          </a:p>
          <a:p>
            <a:pPr marL="201168" lvl="1" indent="0">
              <a:buNone/>
            </a:pPr>
            <a:endParaRPr lang="en-US" sz="2600" dirty="0" smtClean="0"/>
          </a:p>
          <a:p>
            <a:pPr marL="201168" lvl="1" indent="0">
              <a:buNone/>
            </a:pPr>
            <a:r>
              <a:rPr lang="en-US" sz="2600" b="1" dirty="0" smtClean="0"/>
              <a:t>The Department of Community Affairs approves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All budgets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Financial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Audits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1901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municipal budget has two principal components: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Operating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Capital budget</a:t>
            </a:r>
          </a:p>
          <a:p>
            <a:pPr marL="201168" lvl="1" indent="0">
              <a:buNone/>
            </a:pPr>
            <a:endParaRPr lang="en-US" sz="2600" dirty="0" smtClean="0"/>
          </a:p>
          <a:p>
            <a:pPr marL="201168" lvl="1" indent="0">
              <a:buNone/>
            </a:pPr>
            <a:r>
              <a:rPr lang="en-US" sz="2800" b="1" dirty="0" smtClean="0"/>
              <a:t>The budget is organized into two expense categories: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Salary and Wages (S&amp;W)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Other Expenses  (OE)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01168" lvl="1" indent="0">
              <a:buNone/>
            </a:pPr>
            <a:r>
              <a:rPr lang="en-US" sz="2800" b="1" dirty="0" smtClean="0"/>
              <a:t>The budget must always balance revenues and expenses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556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The municipality collects property taxes for the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County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Board of 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Fire Districts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Township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01168" lvl="1" indent="0">
              <a:buNone/>
            </a:pPr>
            <a:r>
              <a:rPr lang="en-US" sz="2600" b="1" dirty="0" smtClean="0"/>
              <a:t>Counties, Boards of Education &amp; Fire Districts receive 100 percent of what is anticipated, whether collected or not.</a:t>
            </a:r>
          </a:p>
          <a:p>
            <a:pPr marL="201168" lvl="1" indent="0">
              <a:buNone/>
            </a:pPr>
            <a:endParaRPr lang="en-US" sz="2600" b="1" dirty="0"/>
          </a:p>
          <a:p>
            <a:pPr marL="201168" lvl="1" indent="0">
              <a:buNone/>
            </a:pPr>
            <a:r>
              <a:rPr lang="en-US" sz="2600" b="1" dirty="0" smtClean="0"/>
              <a:t>Municipalities cover any gap with dollars from “Reserve for Uncollected </a:t>
            </a:r>
            <a:r>
              <a:rPr lang="en-US" sz="2600" b="1" dirty="0"/>
              <a:t>T</a:t>
            </a:r>
            <a:r>
              <a:rPr lang="en-US" sz="2600" b="1" dirty="0" smtClean="0"/>
              <a:t>axes”.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xmlns="" val="18081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budget process is affected by different fiscal years:</a:t>
            </a:r>
          </a:p>
          <a:p>
            <a:endParaRPr lang="en-US" sz="28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 </a:t>
            </a:r>
            <a:r>
              <a:rPr lang="en-US" sz="2600" dirty="0" smtClean="0"/>
              <a:t>State of New Jersey – 7/1 through 6/30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 smtClean="0"/>
              <a:t> </a:t>
            </a:r>
            <a:r>
              <a:rPr lang="en-US" sz="2600" dirty="0" smtClean="0"/>
              <a:t>Board of Education – 7/1 through 6/30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dirty="0"/>
              <a:t> </a:t>
            </a:r>
            <a:r>
              <a:rPr lang="en-US" sz="2600" dirty="0" smtClean="0"/>
              <a:t>Township of Jackson – 1/1 through 12/31</a:t>
            </a:r>
            <a:endParaRPr lang="en-US" sz="2600" b="1" dirty="0" smtClean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33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First, let’s look back at 2021…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6363" y="1952090"/>
            <a:ext cx="6789737" cy="39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022" y="374904"/>
            <a:ext cx="926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2021 Revenue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74801" y="2093976"/>
            <a:ext cx="8514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 Township miscellaneous revenue exceeded the budget totals by $2,552,615.12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UCC Fees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fees &amp; permits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 on investments &amp; deposits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~  Unanticipated Revenue was $1,227,210.61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 Duty Surcharge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OC Cares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Rental Registration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Tax Collector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Tower rental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2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2021 Expenses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Total Municipal Expenses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 Budgeted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2515420"/>
              </p:ext>
            </p:extLst>
          </p:nvPr>
        </p:nvGraphicFramePr>
        <p:xfrm>
          <a:off x="1673353" y="2914226"/>
          <a:ext cx="81025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866"/>
                <a:gridCol w="2700866"/>
                <a:gridCol w="27008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2020 Budgeted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 Budgeted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Budgeted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$47,536,243.22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$49,376,079.84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$54,656,782.70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7280" y="4014216"/>
            <a:ext cx="883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dirty="0" smtClean="0"/>
              <a:t>-  Expended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196653"/>
              </p:ext>
            </p:extLst>
          </p:nvPr>
        </p:nvGraphicFramePr>
        <p:xfrm>
          <a:off x="1673354" y="4633976"/>
          <a:ext cx="825702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343"/>
                <a:gridCol w="2752343"/>
                <a:gridCol w="27523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 Expended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 Expended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 Expended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$44,821,076.58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dirty="0" smtClean="0"/>
                        <a:t>$48,096,519.26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6674</TotalTime>
  <Words>608</Words>
  <Application>Microsoft Office PowerPoint</Application>
  <PresentationFormat>Custom</PresentationFormat>
  <Paragraphs>199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JACKSON TOWNSHIP 2022 BUDGET PRESENTATION</vt:lpstr>
      <vt:lpstr>A Year-Round Process</vt:lpstr>
      <vt:lpstr>BACKGROUND</vt:lpstr>
      <vt:lpstr>BACKGROUND</vt:lpstr>
      <vt:lpstr>BACKGROUND</vt:lpstr>
      <vt:lpstr>BACKGROUND</vt:lpstr>
      <vt:lpstr>First, let’s look back at 2021…</vt:lpstr>
      <vt:lpstr>Slide 8</vt:lpstr>
      <vt:lpstr>2021 Expenses</vt:lpstr>
      <vt:lpstr>Moving on to 2022 …</vt:lpstr>
      <vt:lpstr>2022 Proposed Municipal  Budget Summary</vt:lpstr>
      <vt:lpstr>2021 &amp; 2022 Municipal Budget Comparison</vt:lpstr>
      <vt:lpstr>Total Expense by Category </vt:lpstr>
      <vt:lpstr>Property Class Breakdown</vt:lpstr>
      <vt:lpstr>A look at the entire Estimated Property Tax Bill of a Jackson Township resident</vt:lpstr>
      <vt:lpstr>2022 PROPOSED MUNICIPAL BUDGET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Helene Schlegel</dc:creator>
  <cp:lastModifiedBy>patricias</cp:lastModifiedBy>
  <cp:revision>183</cp:revision>
  <cp:lastPrinted>2012-08-15T21:38:02Z</cp:lastPrinted>
  <dcterms:created xsi:type="dcterms:W3CDTF">2018-03-13T13:54:17Z</dcterms:created>
  <dcterms:modified xsi:type="dcterms:W3CDTF">2022-03-18T19:24:33Z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