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73" r:id="rId14"/>
    <p:sldId id="274" r:id="rId15"/>
    <p:sldId id="267" r:id="rId16"/>
    <p:sldId id="268" r:id="rId17"/>
    <p:sldId id="269" r:id="rId18"/>
    <p:sldId id="270" r:id="rId19"/>
    <p:sldId id="271"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TT Norms" panose="020B0604020202020204" charset="0"/>
      <p:regular r:id="rId25"/>
    </p:embeddedFont>
    <p:embeddedFont>
      <p:font typeface="TT Norms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1" d="100"/>
          <a:sy n="101" d="100"/>
        </p:scale>
        <p:origin x="65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12.svg"/><Relationship Id="rId12" Type="http://schemas.openxmlformats.org/officeDocument/2006/relationships/image" Target="../media/image34.em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12.svg"/><Relationship Id="rId12" Type="http://schemas.openxmlformats.org/officeDocument/2006/relationships/image" Target="../media/image35.em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12.svg"/><Relationship Id="rId12" Type="http://schemas.openxmlformats.org/officeDocument/2006/relationships/image" Target="../media/image36.em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12.svg"/><Relationship Id="rId12"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38.png"/><Relationship Id="rId18"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28.svg"/><Relationship Id="rId17" Type="http://schemas.openxmlformats.org/officeDocument/2006/relationships/image" Target="../media/image25.png"/><Relationship Id="rId2" Type="http://schemas.openxmlformats.org/officeDocument/2006/relationships/image" Target="../media/image1.png"/><Relationship Id="rId16" Type="http://schemas.openxmlformats.org/officeDocument/2006/relationships/image" Target="../media/image41.svg"/><Relationship Id="rId20"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40.png"/><Relationship Id="rId10" Type="http://schemas.openxmlformats.org/officeDocument/2006/relationships/image" Target="../media/image12.svg"/><Relationship Id="rId19"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11.png"/><Relationship Id="rId14" Type="http://schemas.openxmlformats.org/officeDocument/2006/relationships/image" Target="../media/image39.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24.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12.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8579">
            <a:off x="11753099" y="-1111829"/>
            <a:ext cx="12869622" cy="9976523"/>
          </a:xfrm>
          <a:custGeom>
            <a:avLst/>
            <a:gdLst/>
            <a:ahLst/>
            <a:cxnLst/>
            <a:rect l="l" t="t" r="r" b="b"/>
            <a:pathLst>
              <a:path w="12869622" h="9976523">
                <a:moveTo>
                  <a:pt x="0" y="0"/>
                </a:moveTo>
                <a:lnTo>
                  <a:pt x="12869622" y="0"/>
                </a:lnTo>
                <a:lnTo>
                  <a:pt x="12869622" y="9976522"/>
                </a:lnTo>
                <a:lnTo>
                  <a:pt x="0" y="9976522"/>
                </a:lnTo>
                <a:lnTo>
                  <a:pt x="0" y="0"/>
                </a:lnTo>
                <a:close/>
              </a:path>
            </a:pathLst>
          </a:custGeom>
          <a:blipFill>
            <a:blip r:embed="rId2">
              <a:extLst>
                <a:ext uri="{96DAC541-7B7A-43D3-8B79-37D633B846F1}">
                  <asvg:svgBlip xmlns:asvg="http://schemas.microsoft.com/office/drawing/2016/SVG/main" r:embed="rId3"/>
                </a:ext>
              </a:extLst>
            </a:blip>
            <a:stretch>
              <a:fillRect b="-21259"/>
            </a:stretch>
          </a:blipFill>
        </p:spPr>
      </p:sp>
      <p:grpSp>
        <p:nvGrpSpPr>
          <p:cNvPr id="3" name="Group 3"/>
          <p:cNvGrpSpPr/>
          <p:nvPr/>
        </p:nvGrpSpPr>
        <p:grpSpPr>
          <a:xfrm rot="255229">
            <a:off x="-2572101" y="7883896"/>
            <a:ext cx="21078250" cy="3744466"/>
            <a:chOff x="0" y="0"/>
            <a:chExt cx="5551473" cy="986197"/>
          </a:xfrm>
        </p:grpSpPr>
        <p:sp>
          <p:nvSpPr>
            <p:cNvPr id="4" name="Freeform 4"/>
            <p:cNvSpPr/>
            <p:nvPr/>
          </p:nvSpPr>
          <p:spPr>
            <a:xfrm>
              <a:off x="0" y="0"/>
              <a:ext cx="5551474" cy="986197"/>
            </a:xfrm>
            <a:custGeom>
              <a:avLst/>
              <a:gdLst/>
              <a:ahLst/>
              <a:cxnLst/>
              <a:rect l="l" t="t" r="r" b="b"/>
              <a:pathLst>
                <a:path w="5551474" h="986197">
                  <a:moveTo>
                    <a:pt x="0" y="0"/>
                  </a:moveTo>
                  <a:lnTo>
                    <a:pt x="5551474" y="0"/>
                  </a:lnTo>
                  <a:lnTo>
                    <a:pt x="5551474" y="986197"/>
                  </a:lnTo>
                  <a:lnTo>
                    <a:pt x="0" y="986197"/>
                  </a:lnTo>
                  <a:close/>
                </a:path>
              </a:pathLst>
            </a:custGeom>
            <a:solidFill>
              <a:srgbClr val="0B2B40"/>
            </a:solidFill>
          </p:spPr>
        </p:sp>
        <p:sp>
          <p:nvSpPr>
            <p:cNvPr id="5" name="TextBox 5"/>
            <p:cNvSpPr txBox="1"/>
            <p:nvPr/>
          </p:nvSpPr>
          <p:spPr>
            <a:xfrm>
              <a:off x="0" y="-47625"/>
              <a:ext cx="5551473" cy="1033822"/>
            </a:xfrm>
            <a:prstGeom prst="rect">
              <a:avLst/>
            </a:prstGeom>
          </p:spPr>
          <p:txBody>
            <a:bodyPr lIns="50800" tIns="50800" rIns="50800" bIns="50800" rtlCol="0" anchor="ctr"/>
            <a:lstStyle/>
            <a:p>
              <a:pPr algn="ctr">
                <a:lnSpc>
                  <a:spcPts val="3500"/>
                </a:lnSpc>
              </a:pPr>
              <a:endParaRPr/>
            </a:p>
          </p:txBody>
        </p:sp>
      </p:grpSp>
      <p:grpSp>
        <p:nvGrpSpPr>
          <p:cNvPr id="6" name="Group 6"/>
          <p:cNvGrpSpPr/>
          <p:nvPr/>
        </p:nvGrpSpPr>
        <p:grpSpPr>
          <a:xfrm>
            <a:off x="8809871" y="2585567"/>
            <a:ext cx="10896480" cy="7896149"/>
            <a:chOff x="0" y="0"/>
            <a:chExt cx="841232" cy="609600"/>
          </a:xfrm>
        </p:grpSpPr>
        <p:sp>
          <p:nvSpPr>
            <p:cNvPr id="7" name="Freeform 7"/>
            <p:cNvSpPr/>
            <p:nvPr/>
          </p:nvSpPr>
          <p:spPr>
            <a:xfrm>
              <a:off x="5179" y="0"/>
              <a:ext cx="830875" cy="609600"/>
            </a:xfrm>
            <a:custGeom>
              <a:avLst/>
              <a:gdLst/>
              <a:ahLst/>
              <a:cxnLst/>
              <a:rect l="l" t="t" r="r" b="b"/>
              <a:pathLst>
                <a:path w="830875" h="609600">
                  <a:moveTo>
                    <a:pt x="219336" y="0"/>
                  </a:moveTo>
                  <a:lnTo>
                    <a:pt x="814738" y="0"/>
                  </a:lnTo>
                  <a:cubicBezTo>
                    <a:pt x="819677" y="0"/>
                    <a:pt x="824314" y="2374"/>
                    <a:pt x="827201" y="6380"/>
                  </a:cubicBezTo>
                  <a:cubicBezTo>
                    <a:pt x="830089" y="10386"/>
                    <a:pt x="830874" y="15536"/>
                    <a:pt x="829313" y="20221"/>
                  </a:cubicBezTo>
                  <a:lnTo>
                    <a:pt x="639594" y="589379"/>
                  </a:lnTo>
                  <a:cubicBezTo>
                    <a:pt x="635568" y="601455"/>
                    <a:pt x="624267" y="609600"/>
                    <a:pt x="611538" y="609600"/>
                  </a:cubicBezTo>
                  <a:lnTo>
                    <a:pt x="16136" y="609600"/>
                  </a:lnTo>
                  <a:cubicBezTo>
                    <a:pt x="11198" y="609600"/>
                    <a:pt x="6560" y="607226"/>
                    <a:pt x="3673" y="603220"/>
                  </a:cubicBezTo>
                  <a:cubicBezTo>
                    <a:pt x="785" y="599214"/>
                    <a:pt x="0" y="594064"/>
                    <a:pt x="1561" y="589379"/>
                  </a:cubicBezTo>
                  <a:lnTo>
                    <a:pt x="191281" y="20221"/>
                  </a:lnTo>
                  <a:cubicBezTo>
                    <a:pt x="195306" y="8145"/>
                    <a:pt x="206607" y="0"/>
                    <a:pt x="219336" y="0"/>
                  </a:cubicBezTo>
                  <a:close/>
                </a:path>
              </a:pathLst>
            </a:custGeom>
            <a:blipFill>
              <a:blip r:embed="rId4"/>
              <a:stretch>
                <a:fillRect l="-15338" r="-15338"/>
              </a:stretch>
            </a:blipFill>
          </p:spPr>
        </p:sp>
      </p:grpSp>
      <p:sp>
        <p:nvSpPr>
          <p:cNvPr id="8" name="Freeform 8"/>
          <p:cNvSpPr/>
          <p:nvPr/>
        </p:nvSpPr>
        <p:spPr>
          <a:xfrm>
            <a:off x="-377010" y="7863646"/>
            <a:ext cx="2652793" cy="3080167"/>
          </a:xfrm>
          <a:custGeom>
            <a:avLst/>
            <a:gdLst/>
            <a:ahLst/>
            <a:cxnLst/>
            <a:rect l="l" t="t" r="r" b="b"/>
            <a:pathLst>
              <a:path w="2652793" h="3080167">
                <a:moveTo>
                  <a:pt x="0" y="0"/>
                </a:moveTo>
                <a:lnTo>
                  <a:pt x="2652794" y="0"/>
                </a:lnTo>
                <a:lnTo>
                  <a:pt x="2652794" y="3080167"/>
                </a:lnTo>
                <a:lnTo>
                  <a:pt x="0" y="3080167"/>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sp>
      <p:sp>
        <p:nvSpPr>
          <p:cNvPr id="9" name="Freeform 9"/>
          <p:cNvSpPr/>
          <p:nvPr/>
        </p:nvSpPr>
        <p:spPr>
          <a:xfrm>
            <a:off x="0" y="0"/>
            <a:ext cx="3020105" cy="3020105"/>
          </a:xfrm>
          <a:custGeom>
            <a:avLst/>
            <a:gdLst/>
            <a:ahLst/>
            <a:cxnLst/>
            <a:rect l="l" t="t" r="r" b="b"/>
            <a:pathLst>
              <a:path w="3020105" h="3020105">
                <a:moveTo>
                  <a:pt x="0" y="0"/>
                </a:moveTo>
                <a:lnTo>
                  <a:pt x="3020105" y="0"/>
                </a:lnTo>
                <a:lnTo>
                  <a:pt x="3020105" y="3020105"/>
                </a:lnTo>
                <a:lnTo>
                  <a:pt x="0" y="3020105"/>
                </a:lnTo>
                <a:lnTo>
                  <a:pt x="0" y="0"/>
                </a:lnTo>
                <a:close/>
              </a:path>
            </a:pathLst>
          </a:custGeom>
          <a:blipFill>
            <a:blip r:embed="rId7"/>
            <a:stretch>
              <a:fillRect/>
            </a:stretch>
          </a:blipFill>
        </p:spPr>
      </p:sp>
      <p:sp>
        <p:nvSpPr>
          <p:cNvPr id="10" name="TextBox 10"/>
          <p:cNvSpPr txBox="1"/>
          <p:nvPr/>
        </p:nvSpPr>
        <p:spPr>
          <a:xfrm>
            <a:off x="435162" y="3143930"/>
            <a:ext cx="11114368" cy="3659015"/>
          </a:xfrm>
          <a:prstGeom prst="rect">
            <a:avLst/>
          </a:prstGeom>
        </p:spPr>
        <p:txBody>
          <a:bodyPr lIns="0" tIns="0" rIns="0" bIns="0" rtlCol="0" anchor="t">
            <a:spAutoFit/>
          </a:bodyPr>
          <a:lstStyle/>
          <a:p>
            <a:pPr algn="just">
              <a:lnSpc>
                <a:spcPts val="9390"/>
              </a:lnSpc>
            </a:pPr>
            <a:r>
              <a:rPr lang="en-US" sz="8943" b="1" dirty="0">
                <a:solidFill>
                  <a:srgbClr val="0B2B40"/>
                </a:solidFill>
                <a:latin typeface="TT Norms Bold"/>
                <a:ea typeface="TT Norms Bold"/>
                <a:cs typeface="TT Norms Bold"/>
                <a:sym typeface="TT Norms Bold"/>
              </a:rPr>
              <a:t>2025 </a:t>
            </a:r>
          </a:p>
          <a:p>
            <a:pPr algn="just">
              <a:lnSpc>
                <a:spcPts val="9390"/>
              </a:lnSpc>
            </a:pPr>
            <a:r>
              <a:rPr lang="en-US" sz="8943" b="1" dirty="0">
                <a:solidFill>
                  <a:srgbClr val="0B2B40"/>
                </a:solidFill>
                <a:latin typeface="TT Norms Bold"/>
                <a:ea typeface="TT Norms Bold"/>
                <a:cs typeface="TT Norms Bold"/>
                <a:sym typeface="TT Norms Bold"/>
              </a:rPr>
              <a:t>MUNICIPAL</a:t>
            </a:r>
          </a:p>
          <a:p>
            <a:pPr algn="just">
              <a:lnSpc>
                <a:spcPts val="9390"/>
              </a:lnSpc>
            </a:pPr>
            <a:r>
              <a:rPr lang="en-US" sz="8943" b="1" dirty="0">
                <a:solidFill>
                  <a:srgbClr val="0B2B40"/>
                </a:solidFill>
                <a:latin typeface="TT Norms Bold"/>
                <a:ea typeface="TT Norms Bold"/>
                <a:cs typeface="TT Norms Bold"/>
                <a:sym typeface="TT Norms Bold"/>
              </a:rPr>
              <a:t>BUDGET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72674" y="9592329"/>
            <a:ext cx="1674520" cy="645589"/>
          </a:xfrm>
          <a:custGeom>
            <a:avLst/>
            <a:gdLst/>
            <a:ahLst/>
            <a:cxnLst/>
            <a:rect l="l" t="t" r="r" b="b"/>
            <a:pathLst>
              <a:path w="1674520" h="645589">
                <a:moveTo>
                  <a:pt x="0" y="0"/>
                </a:moveTo>
                <a:lnTo>
                  <a:pt x="1674520" y="0"/>
                </a:lnTo>
                <a:lnTo>
                  <a:pt x="1674520" y="645589"/>
                </a:lnTo>
                <a:lnTo>
                  <a:pt x="0" y="645589"/>
                </a:lnTo>
                <a:lnTo>
                  <a:pt x="0" y="0"/>
                </a:lnTo>
                <a:close/>
              </a:path>
            </a:pathLst>
          </a:custGeom>
          <a:blipFill>
            <a:blip r:embed="rId2">
              <a:extLst>
                <a:ext uri="{96DAC541-7B7A-43D3-8B79-37D633B846F1}">
                  <asvg:svgBlip xmlns:asvg="http://schemas.microsoft.com/office/drawing/2016/SVG/main" r:embed="rId3"/>
                </a:ext>
              </a:extLst>
            </a:blip>
            <a:stretch>
              <a:fillRect l="-136542" t="-99400"/>
            </a:stretch>
          </a:blipFill>
        </p:spPr>
      </p:sp>
      <p:grpSp>
        <p:nvGrpSpPr>
          <p:cNvPr id="3" name="Group 3"/>
          <p:cNvGrpSpPr/>
          <p:nvPr/>
        </p:nvGrpSpPr>
        <p:grpSpPr>
          <a:xfrm rot="8100000">
            <a:off x="15955022" y="8452994"/>
            <a:ext cx="3388486" cy="2924259"/>
            <a:chOff x="0" y="0"/>
            <a:chExt cx="758751" cy="654801"/>
          </a:xfrm>
        </p:grpSpPr>
        <p:sp>
          <p:nvSpPr>
            <p:cNvPr id="4" name="Freeform 4"/>
            <p:cNvSpPr/>
            <p:nvPr/>
          </p:nvSpPr>
          <p:spPr>
            <a:xfrm>
              <a:off x="54528" y="0"/>
              <a:ext cx="649696" cy="575793"/>
            </a:xfrm>
            <a:custGeom>
              <a:avLst/>
              <a:gdLst/>
              <a:ahLst/>
              <a:cxnLst/>
              <a:rect l="l" t="t" r="r" b="b"/>
              <a:pathLst>
                <a:path w="649696" h="575793">
                  <a:moveTo>
                    <a:pt x="393571" y="536185"/>
                  </a:moveTo>
                  <a:lnTo>
                    <a:pt x="635500" y="118616"/>
                  </a:lnTo>
                  <a:cubicBezTo>
                    <a:pt x="649661" y="94174"/>
                    <a:pt x="649695" y="64031"/>
                    <a:pt x="635590" y="39556"/>
                  </a:cubicBezTo>
                  <a:cubicBezTo>
                    <a:pt x="621484" y="15082"/>
                    <a:pt x="595385" y="0"/>
                    <a:pt x="567137" y="0"/>
                  </a:cubicBezTo>
                  <a:lnTo>
                    <a:pt x="82558" y="0"/>
                  </a:lnTo>
                  <a:cubicBezTo>
                    <a:pt x="54310" y="0"/>
                    <a:pt x="28211" y="15082"/>
                    <a:pt x="14105" y="39556"/>
                  </a:cubicBezTo>
                  <a:cubicBezTo>
                    <a:pt x="0" y="64031"/>
                    <a:pt x="34" y="94174"/>
                    <a:pt x="14195" y="118616"/>
                  </a:cubicBezTo>
                  <a:lnTo>
                    <a:pt x="256124" y="536185"/>
                  </a:lnTo>
                  <a:cubicBezTo>
                    <a:pt x="270328" y="560700"/>
                    <a:pt x="296515" y="575793"/>
                    <a:pt x="324847" y="575793"/>
                  </a:cubicBezTo>
                  <a:cubicBezTo>
                    <a:pt x="353180" y="575793"/>
                    <a:pt x="379367" y="560700"/>
                    <a:pt x="393571" y="536185"/>
                  </a:cubicBezTo>
                  <a:close/>
                </a:path>
              </a:pathLst>
            </a:custGeom>
            <a:solidFill>
              <a:srgbClr val="0B2B40"/>
            </a:solidFill>
          </p:spPr>
        </p:sp>
        <p:sp>
          <p:nvSpPr>
            <p:cNvPr id="5" name="TextBox 5"/>
            <p:cNvSpPr txBox="1"/>
            <p:nvPr/>
          </p:nvSpPr>
          <p:spPr>
            <a:xfrm>
              <a:off x="118555" y="-853"/>
              <a:ext cx="521641" cy="351640"/>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a:off x="1672302" y="-371166"/>
            <a:ext cx="2070100" cy="859092"/>
          </a:xfrm>
          <a:custGeom>
            <a:avLst/>
            <a:gdLst/>
            <a:ahLst/>
            <a:cxnLst/>
            <a:rect l="l" t="t" r="r" b="b"/>
            <a:pathLst>
              <a:path w="2070100" h="859092">
                <a:moveTo>
                  <a:pt x="0" y="0"/>
                </a:moveTo>
                <a:lnTo>
                  <a:pt x="2070100" y="0"/>
                </a:lnTo>
                <a:lnTo>
                  <a:pt x="2070100" y="859091"/>
                </a:lnTo>
                <a:lnTo>
                  <a:pt x="0" y="859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flipV="1">
            <a:off x="16914815" y="736098"/>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2">
              <a:extLst>
                <a:ext uri="{96DAC541-7B7A-43D3-8B79-37D633B846F1}">
                  <asvg:svgBlip xmlns:asvg="http://schemas.microsoft.com/office/drawing/2016/SVG/main" r:embed="rId3"/>
                </a:ext>
              </a:extLst>
            </a:blip>
            <a:stretch>
              <a:fillRect l="-169653" t="-119975"/>
            </a:stretch>
          </a:blipFill>
        </p:spPr>
      </p:sp>
      <p:sp>
        <p:nvSpPr>
          <p:cNvPr id="8" name="Freeform 8"/>
          <p:cNvSpPr/>
          <p:nvPr/>
        </p:nvSpPr>
        <p:spPr>
          <a:xfrm flipH="1">
            <a:off x="-2046448" y="-1763150"/>
            <a:ext cx="3718750" cy="4114800"/>
          </a:xfrm>
          <a:custGeom>
            <a:avLst/>
            <a:gdLst/>
            <a:ahLst/>
            <a:cxnLst/>
            <a:rect l="l" t="t" r="r" b="b"/>
            <a:pathLst>
              <a:path w="3718750" h="4114800">
                <a:moveTo>
                  <a:pt x="3718750" y="0"/>
                </a:moveTo>
                <a:lnTo>
                  <a:pt x="0" y="0"/>
                </a:lnTo>
                <a:lnTo>
                  <a:pt x="0" y="4114800"/>
                </a:lnTo>
                <a:lnTo>
                  <a:pt x="3718750" y="4114800"/>
                </a:lnTo>
                <a:lnTo>
                  <a:pt x="371875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2420064" y="705559"/>
            <a:ext cx="13447872" cy="955675"/>
          </a:xfrm>
          <a:prstGeom prst="rect">
            <a:avLst/>
          </a:prstGeom>
        </p:spPr>
        <p:txBody>
          <a:bodyPr lIns="0" tIns="0" rIns="0" bIns="0" rtlCol="0" anchor="t">
            <a:spAutoFit/>
          </a:bodyPr>
          <a:lstStyle/>
          <a:p>
            <a:pPr algn="ctr">
              <a:lnSpc>
                <a:spcPts val="7474"/>
              </a:lnSpc>
            </a:pPr>
            <a:r>
              <a:rPr lang="en-US" sz="6499" b="1" u="sng">
                <a:solidFill>
                  <a:srgbClr val="0B2B40"/>
                </a:solidFill>
                <a:latin typeface="TT Norms Bold"/>
                <a:ea typeface="TT Norms Bold"/>
                <a:cs typeface="TT Norms Bold"/>
                <a:sym typeface="TT Norms Bold"/>
              </a:rPr>
              <a:t>WHAT IS A CAPITAL BUDGET?</a:t>
            </a:r>
          </a:p>
        </p:txBody>
      </p:sp>
      <p:sp>
        <p:nvSpPr>
          <p:cNvPr id="10" name="TextBox 10"/>
          <p:cNvSpPr txBox="1"/>
          <p:nvPr/>
        </p:nvSpPr>
        <p:spPr>
          <a:xfrm>
            <a:off x="782558" y="2284975"/>
            <a:ext cx="16722885" cy="7068730"/>
          </a:xfrm>
          <a:prstGeom prst="rect">
            <a:avLst/>
          </a:prstGeom>
        </p:spPr>
        <p:txBody>
          <a:bodyPr lIns="0" tIns="0" rIns="0" bIns="0" rtlCol="0" anchor="t">
            <a:spAutoFit/>
          </a:bodyPr>
          <a:lstStyle/>
          <a:p>
            <a:pPr algn="just">
              <a:lnSpc>
                <a:spcPts val="4414"/>
              </a:lnSpc>
              <a:spcBef>
                <a:spcPct val="0"/>
              </a:spcBef>
            </a:pPr>
            <a:r>
              <a:rPr lang="en-US" sz="3153" spc="31" dirty="0">
                <a:solidFill>
                  <a:srgbClr val="0B2B40"/>
                </a:solidFill>
                <a:latin typeface="TT Norms"/>
                <a:ea typeface="TT Norms"/>
                <a:cs typeface="TT Norms"/>
                <a:sym typeface="TT Norms"/>
              </a:rPr>
              <a:t>A Capital Budget is a plan to fulfill the capital needs of the Township for the current and succeeding 5 years. ​</a:t>
            </a:r>
          </a:p>
          <a:p>
            <a:pPr algn="just">
              <a:lnSpc>
                <a:spcPts val="4414"/>
              </a:lnSpc>
              <a:spcBef>
                <a:spcPct val="0"/>
              </a:spcBef>
            </a:pPr>
            <a:r>
              <a:rPr lang="en-US" sz="3153" spc="31" dirty="0">
                <a:solidFill>
                  <a:srgbClr val="0B2B40"/>
                </a:solidFill>
                <a:latin typeface="TT Norms"/>
                <a:ea typeface="TT Norms"/>
                <a:cs typeface="TT Norms"/>
                <a:sym typeface="TT Norms"/>
              </a:rPr>
              <a:t>​</a:t>
            </a:r>
          </a:p>
          <a:p>
            <a:pPr algn="just">
              <a:lnSpc>
                <a:spcPts val="4414"/>
              </a:lnSpc>
            </a:pPr>
            <a:r>
              <a:rPr lang="en-US" sz="3153" spc="31" dirty="0">
                <a:solidFill>
                  <a:srgbClr val="0B2B40"/>
                </a:solidFill>
                <a:latin typeface="TT Norms"/>
                <a:ea typeface="TT Norms"/>
                <a:cs typeface="TT Norms"/>
                <a:sym typeface="TT Norms"/>
              </a:rPr>
              <a:t>It includes roads, police vehicles, equipment, improvements to facilities and land acquisition. It does not include repair or maintenance costs. ​</a:t>
            </a:r>
          </a:p>
          <a:p>
            <a:pPr algn="just">
              <a:lnSpc>
                <a:spcPts val="2734"/>
              </a:lnSpc>
            </a:pPr>
            <a:r>
              <a:rPr lang="en-US" sz="1953" spc="19" dirty="0">
                <a:solidFill>
                  <a:srgbClr val="0B2B40"/>
                </a:solidFill>
                <a:latin typeface="TT Norms"/>
                <a:ea typeface="TT Norms"/>
                <a:cs typeface="TT Norms"/>
                <a:sym typeface="TT Norms"/>
              </a:rPr>
              <a:t>​</a:t>
            </a:r>
          </a:p>
          <a:p>
            <a:pPr algn="just">
              <a:lnSpc>
                <a:spcPts val="4414"/>
              </a:lnSpc>
            </a:pPr>
            <a:r>
              <a:rPr lang="en-US" sz="3153" spc="31" dirty="0">
                <a:solidFill>
                  <a:srgbClr val="0B2B40"/>
                </a:solidFill>
                <a:latin typeface="TT Norms"/>
                <a:ea typeface="TT Norms"/>
                <a:cs typeface="TT Norms"/>
                <a:sym typeface="TT Norms"/>
              </a:rPr>
              <a:t>All assets, generally must have a useful life of 5 years. A capital budget helps the municipality spread the cost of these large expenses over a number of budget years. ​</a:t>
            </a:r>
          </a:p>
          <a:p>
            <a:pPr algn="just">
              <a:lnSpc>
                <a:spcPts val="4414"/>
              </a:lnSpc>
            </a:pPr>
            <a:r>
              <a:rPr lang="en-US" sz="3153" spc="31" dirty="0">
                <a:solidFill>
                  <a:srgbClr val="0B2B40"/>
                </a:solidFill>
                <a:latin typeface="TT Norms"/>
                <a:ea typeface="TT Norms"/>
                <a:cs typeface="TT Norms"/>
                <a:sym typeface="TT Norms"/>
              </a:rPr>
              <a:t>​</a:t>
            </a:r>
          </a:p>
          <a:p>
            <a:pPr algn="just">
              <a:lnSpc>
                <a:spcPts val="4414"/>
              </a:lnSpc>
            </a:pPr>
            <a:r>
              <a:rPr lang="en-US" sz="3153" spc="31" dirty="0">
                <a:solidFill>
                  <a:srgbClr val="0B2B40"/>
                </a:solidFill>
                <a:latin typeface="TT Norms"/>
                <a:ea typeface="TT Norms"/>
                <a:cs typeface="TT Norms"/>
                <a:sym typeface="TT Norms"/>
              </a:rPr>
              <a:t>A capital budget is not a spending authorization. Funds can only be expended by the adoption of a Bond Ordinance (authorizing debt) or fully funded Capital Ordinance (fully funding projects from available funds on hand.) ​</a:t>
            </a:r>
          </a:p>
          <a:p>
            <a:pPr algn="just">
              <a:lnSpc>
                <a:spcPts val="4134"/>
              </a:lnSpc>
            </a:pPr>
            <a:endParaRPr lang="en-US" sz="3153" spc="31" dirty="0">
              <a:solidFill>
                <a:srgbClr val="0B2B40"/>
              </a:solidFill>
              <a:latin typeface="TT Norms"/>
              <a:ea typeface="TT Norms"/>
              <a:cs typeface="TT Norms"/>
              <a:sym typeface="TT Nor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71835" y="1472175"/>
            <a:ext cx="5179102" cy="517910"/>
          </a:xfrm>
          <a:custGeom>
            <a:avLst/>
            <a:gdLst/>
            <a:ahLst/>
            <a:cxnLst/>
            <a:rect l="l" t="t" r="r" b="b"/>
            <a:pathLst>
              <a:path w="5179102" h="517910">
                <a:moveTo>
                  <a:pt x="0" y="0"/>
                </a:moveTo>
                <a:lnTo>
                  <a:pt x="5179102" y="0"/>
                </a:lnTo>
                <a:lnTo>
                  <a:pt x="5179102" y="517910"/>
                </a:lnTo>
                <a:lnTo>
                  <a:pt x="0" y="517910"/>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255229">
            <a:off x="-1395125" y="9390023"/>
            <a:ext cx="21078250" cy="3387085"/>
            <a:chOff x="0" y="0"/>
            <a:chExt cx="5551473" cy="892072"/>
          </a:xfrm>
        </p:grpSpPr>
        <p:sp>
          <p:nvSpPr>
            <p:cNvPr id="4" name="Freeform 4"/>
            <p:cNvSpPr/>
            <p:nvPr/>
          </p:nvSpPr>
          <p:spPr>
            <a:xfrm>
              <a:off x="0" y="0"/>
              <a:ext cx="5551474" cy="892072"/>
            </a:xfrm>
            <a:custGeom>
              <a:avLst/>
              <a:gdLst/>
              <a:ahLst/>
              <a:cxnLst/>
              <a:rect l="l" t="t" r="r" b="b"/>
              <a:pathLst>
                <a:path w="5551474" h="892072">
                  <a:moveTo>
                    <a:pt x="0" y="0"/>
                  </a:moveTo>
                  <a:lnTo>
                    <a:pt x="5551474" y="0"/>
                  </a:lnTo>
                  <a:lnTo>
                    <a:pt x="5551474" y="892072"/>
                  </a:lnTo>
                  <a:lnTo>
                    <a:pt x="0" y="892072"/>
                  </a:lnTo>
                  <a:close/>
                </a:path>
              </a:pathLst>
            </a:custGeom>
            <a:solidFill>
              <a:srgbClr val="0B2B40"/>
            </a:solidFill>
          </p:spPr>
        </p:sp>
        <p:sp>
          <p:nvSpPr>
            <p:cNvPr id="5" name="TextBox 5"/>
            <p:cNvSpPr txBox="1"/>
            <p:nvPr/>
          </p:nvSpPr>
          <p:spPr>
            <a:xfrm>
              <a:off x="0" y="-47625"/>
              <a:ext cx="5551473" cy="939697"/>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rot="5400000">
            <a:off x="-178825" y="9577844"/>
            <a:ext cx="1468900" cy="585204"/>
          </a:xfrm>
          <a:custGeom>
            <a:avLst/>
            <a:gdLst/>
            <a:ahLst/>
            <a:cxnLst/>
            <a:rect l="l" t="t" r="r" b="b"/>
            <a:pathLst>
              <a:path w="1468900" h="585204">
                <a:moveTo>
                  <a:pt x="0" y="0"/>
                </a:moveTo>
                <a:lnTo>
                  <a:pt x="1468900" y="0"/>
                </a:lnTo>
                <a:lnTo>
                  <a:pt x="1468900" y="585204"/>
                </a:lnTo>
                <a:lnTo>
                  <a:pt x="0" y="585204"/>
                </a:lnTo>
                <a:lnTo>
                  <a:pt x="0" y="0"/>
                </a:lnTo>
                <a:close/>
              </a:path>
            </a:pathLst>
          </a:custGeom>
          <a:blipFill>
            <a:blip r:embed="rId4">
              <a:extLst>
                <a:ext uri="{96DAC541-7B7A-43D3-8B79-37D633B846F1}">
                  <asvg:svgBlip xmlns:asvg="http://schemas.microsoft.com/office/drawing/2016/SVG/main" r:embed="rId5"/>
                </a:ext>
              </a:extLst>
            </a:blip>
            <a:stretch>
              <a:fillRect l="-169653" t="-119975"/>
            </a:stretch>
          </a:blipFill>
        </p:spPr>
      </p:sp>
      <p:sp>
        <p:nvSpPr>
          <p:cNvPr id="7" name="Freeform 7"/>
          <p:cNvSpPr/>
          <p:nvPr/>
        </p:nvSpPr>
        <p:spPr>
          <a:xfrm rot="5400000" flipV="1">
            <a:off x="16988740" y="929773"/>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6">
              <a:extLst>
                <a:ext uri="{96DAC541-7B7A-43D3-8B79-37D633B846F1}">
                  <asvg:svgBlip xmlns:asvg="http://schemas.microsoft.com/office/drawing/2016/SVG/main" r:embed="rId7"/>
                </a:ext>
              </a:extLst>
            </a:blip>
            <a:stretch>
              <a:fillRect l="-169653" t="-119975"/>
            </a:stretch>
          </a:blipFill>
        </p:spPr>
      </p:sp>
      <p:sp>
        <p:nvSpPr>
          <p:cNvPr id="8" name="Freeform 8"/>
          <p:cNvSpPr/>
          <p:nvPr/>
        </p:nvSpPr>
        <p:spPr>
          <a:xfrm rot="8738986">
            <a:off x="-597737" y="-353061"/>
            <a:ext cx="2306724" cy="1854029"/>
          </a:xfrm>
          <a:custGeom>
            <a:avLst/>
            <a:gdLst/>
            <a:ahLst/>
            <a:cxnLst/>
            <a:rect l="l" t="t" r="r" b="b"/>
            <a:pathLst>
              <a:path w="2306724" h="1854029">
                <a:moveTo>
                  <a:pt x="0" y="0"/>
                </a:moveTo>
                <a:lnTo>
                  <a:pt x="2306724" y="0"/>
                </a:lnTo>
                <a:lnTo>
                  <a:pt x="2306724" y="1854030"/>
                </a:lnTo>
                <a:lnTo>
                  <a:pt x="0" y="18540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854917">
            <a:off x="17558232" y="9308006"/>
            <a:ext cx="915121" cy="1247183"/>
          </a:xfrm>
          <a:custGeom>
            <a:avLst/>
            <a:gdLst/>
            <a:ahLst/>
            <a:cxnLst/>
            <a:rect l="l" t="t" r="r" b="b"/>
            <a:pathLst>
              <a:path w="915121" h="1247183">
                <a:moveTo>
                  <a:pt x="0" y="0"/>
                </a:moveTo>
                <a:lnTo>
                  <a:pt x="915121" y="0"/>
                </a:lnTo>
                <a:lnTo>
                  <a:pt x="915121" y="1247184"/>
                </a:lnTo>
                <a:lnTo>
                  <a:pt x="0" y="1247184"/>
                </a:lnTo>
                <a:lnTo>
                  <a:pt x="0" y="0"/>
                </a:lnTo>
                <a:close/>
              </a:path>
            </a:pathLst>
          </a:custGeom>
          <a:blipFill>
            <a:blip r:embed="rId10">
              <a:alphaModFix amt="5000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4196597" y="516500"/>
            <a:ext cx="9894807" cy="955675"/>
          </a:xfrm>
          <a:prstGeom prst="rect">
            <a:avLst/>
          </a:prstGeom>
        </p:spPr>
        <p:txBody>
          <a:bodyPr lIns="0" tIns="0" rIns="0" bIns="0" rtlCol="0" anchor="t">
            <a:spAutoFit/>
          </a:bodyPr>
          <a:lstStyle/>
          <a:p>
            <a:pPr algn="ctr">
              <a:lnSpc>
                <a:spcPts val="7474"/>
              </a:lnSpc>
            </a:pPr>
            <a:r>
              <a:rPr lang="en-US" sz="6499" b="1">
                <a:solidFill>
                  <a:srgbClr val="0B2B40"/>
                </a:solidFill>
                <a:latin typeface="TT Norms Bold"/>
                <a:ea typeface="TT Norms Bold"/>
                <a:cs typeface="TT Norms Bold"/>
                <a:sym typeface="TT Norms Bold"/>
              </a:rPr>
              <a:t>2025 CAPITAL BUDGET</a:t>
            </a:r>
          </a:p>
        </p:txBody>
      </p:sp>
      <p:sp>
        <p:nvSpPr>
          <p:cNvPr id="11" name="TextBox 10">
            <a:extLst>
              <a:ext uri="{FF2B5EF4-FFF2-40B4-BE49-F238E27FC236}">
                <a16:creationId xmlns:a16="http://schemas.microsoft.com/office/drawing/2014/main" id="{2A1DA871-F96D-4F23-87D0-BDF090BEB4CE}"/>
              </a:ext>
            </a:extLst>
          </p:cNvPr>
          <p:cNvSpPr txBox="1"/>
          <p:nvPr/>
        </p:nvSpPr>
        <p:spPr>
          <a:xfrm>
            <a:off x="1066800" y="2400300"/>
            <a:ext cx="15773400" cy="5909310"/>
          </a:xfrm>
          <a:prstGeom prst="rect">
            <a:avLst/>
          </a:prstGeom>
          <a:noFill/>
        </p:spPr>
        <p:txBody>
          <a:bodyPr wrap="square" rtlCol="0">
            <a:spAutoFit/>
          </a:bodyPr>
          <a:lstStyle/>
          <a:p>
            <a:pPr algn="ctr"/>
            <a:r>
              <a:rPr lang="en-US" sz="3150" dirty="0">
                <a:latin typeface="TT Norms" panose="020B0604020202020204" charset="0"/>
              </a:rPr>
              <a:t>Narrative For Capital Improvement Program</a:t>
            </a:r>
          </a:p>
          <a:p>
            <a:endParaRPr lang="en-US" sz="3150" dirty="0">
              <a:latin typeface="TT Norms" panose="020B0604020202020204" charset="0"/>
            </a:endParaRPr>
          </a:p>
          <a:p>
            <a:pPr algn="just"/>
            <a:r>
              <a:rPr lang="en-US" sz="3150" dirty="0">
                <a:latin typeface="TT Norms" panose="020B0604020202020204" charset="0"/>
              </a:rPr>
              <a:t>The Capital Improvement Program presented herewith is an estimated projection of Capital Projects for the next six years.  It should be noted that the foregoing does not represent an appropriation of funds for the purposes listed, but merely a plan of capital improvements that are being contemplated in 2025 and the ensuing five years. A funding authorization is required in the form of a budget appropriation or capital ordinance before monies are available for the projects outlined in this section.</a:t>
            </a:r>
          </a:p>
          <a:p>
            <a:pPr algn="just"/>
            <a:endParaRPr lang="en-US" sz="3150" dirty="0">
              <a:latin typeface="TT Norms" panose="020B0604020202020204" charset="0"/>
            </a:endParaRPr>
          </a:p>
          <a:p>
            <a:pPr algn="just"/>
            <a:r>
              <a:rPr lang="en-US" sz="3150" dirty="0">
                <a:latin typeface="TT Norms" panose="020B0604020202020204" charset="0"/>
              </a:rPr>
              <a:t>Every effort has and will be made by the Mayor and Township Council to plan improvements which are responsive to the needs of the community.  Should unanticipated needs arise, the capital program will be revised or amended accordingly.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71835" y="1472175"/>
            <a:ext cx="5179102" cy="517910"/>
          </a:xfrm>
          <a:custGeom>
            <a:avLst/>
            <a:gdLst/>
            <a:ahLst/>
            <a:cxnLst/>
            <a:rect l="l" t="t" r="r" b="b"/>
            <a:pathLst>
              <a:path w="5179102" h="517910">
                <a:moveTo>
                  <a:pt x="0" y="0"/>
                </a:moveTo>
                <a:lnTo>
                  <a:pt x="5179102" y="0"/>
                </a:lnTo>
                <a:lnTo>
                  <a:pt x="5179102" y="517910"/>
                </a:lnTo>
                <a:lnTo>
                  <a:pt x="0" y="517910"/>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255229">
            <a:off x="-1395125" y="9390023"/>
            <a:ext cx="21078250" cy="3387085"/>
            <a:chOff x="0" y="0"/>
            <a:chExt cx="5551473" cy="892072"/>
          </a:xfrm>
        </p:grpSpPr>
        <p:sp>
          <p:nvSpPr>
            <p:cNvPr id="4" name="Freeform 4"/>
            <p:cNvSpPr/>
            <p:nvPr/>
          </p:nvSpPr>
          <p:spPr>
            <a:xfrm>
              <a:off x="0" y="0"/>
              <a:ext cx="5551474" cy="892072"/>
            </a:xfrm>
            <a:custGeom>
              <a:avLst/>
              <a:gdLst/>
              <a:ahLst/>
              <a:cxnLst/>
              <a:rect l="l" t="t" r="r" b="b"/>
              <a:pathLst>
                <a:path w="5551474" h="892072">
                  <a:moveTo>
                    <a:pt x="0" y="0"/>
                  </a:moveTo>
                  <a:lnTo>
                    <a:pt x="5551474" y="0"/>
                  </a:lnTo>
                  <a:lnTo>
                    <a:pt x="5551474" y="892072"/>
                  </a:lnTo>
                  <a:lnTo>
                    <a:pt x="0" y="892072"/>
                  </a:lnTo>
                  <a:close/>
                </a:path>
              </a:pathLst>
            </a:custGeom>
            <a:solidFill>
              <a:srgbClr val="0B2B40"/>
            </a:solidFill>
          </p:spPr>
        </p:sp>
        <p:sp>
          <p:nvSpPr>
            <p:cNvPr id="5" name="TextBox 5"/>
            <p:cNvSpPr txBox="1"/>
            <p:nvPr/>
          </p:nvSpPr>
          <p:spPr>
            <a:xfrm>
              <a:off x="0" y="-47625"/>
              <a:ext cx="5551473" cy="939697"/>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rot="5400000">
            <a:off x="-178825" y="9577844"/>
            <a:ext cx="1468900" cy="585204"/>
          </a:xfrm>
          <a:custGeom>
            <a:avLst/>
            <a:gdLst/>
            <a:ahLst/>
            <a:cxnLst/>
            <a:rect l="l" t="t" r="r" b="b"/>
            <a:pathLst>
              <a:path w="1468900" h="585204">
                <a:moveTo>
                  <a:pt x="0" y="0"/>
                </a:moveTo>
                <a:lnTo>
                  <a:pt x="1468900" y="0"/>
                </a:lnTo>
                <a:lnTo>
                  <a:pt x="1468900" y="585204"/>
                </a:lnTo>
                <a:lnTo>
                  <a:pt x="0" y="585204"/>
                </a:lnTo>
                <a:lnTo>
                  <a:pt x="0" y="0"/>
                </a:lnTo>
                <a:close/>
              </a:path>
            </a:pathLst>
          </a:custGeom>
          <a:blipFill>
            <a:blip r:embed="rId4">
              <a:extLst>
                <a:ext uri="{96DAC541-7B7A-43D3-8B79-37D633B846F1}">
                  <asvg:svgBlip xmlns:asvg="http://schemas.microsoft.com/office/drawing/2016/SVG/main" r:embed="rId5"/>
                </a:ext>
              </a:extLst>
            </a:blip>
            <a:stretch>
              <a:fillRect l="-169653" t="-119975"/>
            </a:stretch>
          </a:blipFill>
        </p:spPr>
      </p:sp>
      <p:sp>
        <p:nvSpPr>
          <p:cNvPr id="7" name="Freeform 7"/>
          <p:cNvSpPr/>
          <p:nvPr/>
        </p:nvSpPr>
        <p:spPr>
          <a:xfrm rot="5400000" flipV="1">
            <a:off x="16988740" y="929773"/>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6">
              <a:extLst>
                <a:ext uri="{96DAC541-7B7A-43D3-8B79-37D633B846F1}">
                  <asvg:svgBlip xmlns:asvg="http://schemas.microsoft.com/office/drawing/2016/SVG/main" r:embed="rId7"/>
                </a:ext>
              </a:extLst>
            </a:blip>
            <a:stretch>
              <a:fillRect l="-169653" t="-119975"/>
            </a:stretch>
          </a:blipFill>
        </p:spPr>
      </p:sp>
      <p:sp>
        <p:nvSpPr>
          <p:cNvPr id="8" name="Freeform 8"/>
          <p:cNvSpPr/>
          <p:nvPr/>
        </p:nvSpPr>
        <p:spPr>
          <a:xfrm rot="8738986">
            <a:off x="-597737" y="-353061"/>
            <a:ext cx="2306724" cy="1854029"/>
          </a:xfrm>
          <a:custGeom>
            <a:avLst/>
            <a:gdLst/>
            <a:ahLst/>
            <a:cxnLst/>
            <a:rect l="l" t="t" r="r" b="b"/>
            <a:pathLst>
              <a:path w="2306724" h="1854029">
                <a:moveTo>
                  <a:pt x="0" y="0"/>
                </a:moveTo>
                <a:lnTo>
                  <a:pt x="2306724" y="0"/>
                </a:lnTo>
                <a:lnTo>
                  <a:pt x="2306724" y="1854030"/>
                </a:lnTo>
                <a:lnTo>
                  <a:pt x="0" y="18540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854917">
            <a:off x="17558232" y="9308006"/>
            <a:ext cx="915121" cy="1247183"/>
          </a:xfrm>
          <a:custGeom>
            <a:avLst/>
            <a:gdLst/>
            <a:ahLst/>
            <a:cxnLst/>
            <a:rect l="l" t="t" r="r" b="b"/>
            <a:pathLst>
              <a:path w="915121" h="1247183">
                <a:moveTo>
                  <a:pt x="0" y="0"/>
                </a:moveTo>
                <a:lnTo>
                  <a:pt x="915121" y="0"/>
                </a:lnTo>
                <a:lnTo>
                  <a:pt x="915121" y="1247184"/>
                </a:lnTo>
                <a:lnTo>
                  <a:pt x="0" y="1247184"/>
                </a:lnTo>
                <a:lnTo>
                  <a:pt x="0" y="0"/>
                </a:lnTo>
                <a:close/>
              </a:path>
            </a:pathLst>
          </a:custGeom>
          <a:blipFill>
            <a:blip r:embed="rId10">
              <a:alphaModFix amt="5000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4196597" y="516500"/>
            <a:ext cx="9894807" cy="955675"/>
          </a:xfrm>
          <a:prstGeom prst="rect">
            <a:avLst/>
          </a:prstGeom>
        </p:spPr>
        <p:txBody>
          <a:bodyPr lIns="0" tIns="0" rIns="0" bIns="0" rtlCol="0" anchor="t">
            <a:spAutoFit/>
          </a:bodyPr>
          <a:lstStyle/>
          <a:p>
            <a:pPr algn="ctr">
              <a:lnSpc>
                <a:spcPts val="7474"/>
              </a:lnSpc>
            </a:pPr>
            <a:r>
              <a:rPr lang="en-US" sz="6499" b="1">
                <a:solidFill>
                  <a:srgbClr val="0B2B40"/>
                </a:solidFill>
                <a:latin typeface="TT Norms Bold"/>
                <a:ea typeface="TT Norms Bold"/>
                <a:cs typeface="TT Norms Bold"/>
                <a:sym typeface="TT Norms Bold"/>
              </a:rPr>
              <a:t>2025 CAPITAL BUDGET</a:t>
            </a:r>
          </a:p>
        </p:txBody>
      </p:sp>
      <p:pic>
        <p:nvPicPr>
          <p:cNvPr id="13" name="Picture 12">
            <a:extLst>
              <a:ext uri="{FF2B5EF4-FFF2-40B4-BE49-F238E27FC236}">
                <a16:creationId xmlns:a16="http://schemas.microsoft.com/office/drawing/2014/main" id="{16236D14-F841-4FC5-8B6C-B3D4488FA1D1}"/>
              </a:ext>
            </a:extLst>
          </p:cNvPr>
          <p:cNvPicPr>
            <a:picLocks noChangeAspect="1"/>
          </p:cNvPicPr>
          <p:nvPr/>
        </p:nvPicPr>
        <p:blipFill>
          <a:blip r:embed="rId12"/>
          <a:stretch>
            <a:fillRect/>
          </a:stretch>
        </p:blipFill>
        <p:spPr>
          <a:xfrm>
            <a:off x="1641382" y="2247900"/>
            <a:ext cx="15122618" cy="5063734"/>
          </a:xfrm>
          <a:prstGeom prst="rect">
            <a:avLst/>
          </a:prstGeom>
        </p:spPr>
      </p:pic>
    </p:spTree>
    <p:extLst>
      <p:ext uri="{BB962C8B-B14F-4D97-AF65-F5344CB8AC3E}">
        <p14:creationId xmlns:p14="http://schemas.microsoft.com/office/powerpoint/2010/main" val="46678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71835" y="1472175"/>
            <a:ext cx="5179102" cy="517910"/>
          </a:xfrm>
          <a:custGeom>
            <a:avLst/>
            <a:gdLst/>
            <a:ahLst/>
            <a:cxnLst/>
            <a:rect l="l" t="t" r="r" b="b"/>
            <a:pathLst>
              <a:path w="5179102" h="517910">
                <a:moveTo>
                  <a:pt x="0" y="0"/>
                </a:moveTo>
                <a:lnTo>
                  <a:pt x="5179102" y="0"/>
                </a:lnTo>
                <a:lnTo>
                  <a:pt x="5179102" y="517910"/>
                </a:lnTo>
                <a:lnTo>
                  <a:pt x="0" y="517910"/>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255229">
            <a:off x="-1395125" y="9390023"/>
            <a:ext cx="21078250" cy="3387085"/>
            <a:chOff x="0" y="0"/>
            <a:chExt cx="5551473" cy="892072"/>
          </a:xfrm>
        </p:grpSpPr>
        <p:sp>
          <p:nvSpPr>
            <p:cNvPr id="4" name="Freeform 4"/>
            <p:cNvSpPr/>
            <p:nvPr/>
          </p:nvSpPr>
          <p:spPr>
            <a:xfrm>
              <a:off x="0" y="0"/>
              <a:ext cx="5551474" cy="892072"/>
            </a:xfrm>
            <a:custGeom>
              <a:avLst/>
              <a:gdLst/>
              <a:ahLst/>
              <a:cxnLst/>
              <a:rect l="l" t="t" r="r" b="b"/>
              <a:pathLst>
                <a:path w="5551474" h="892072">
                  <a:moveTo>
                    <a:pt x="0" y="0"/>
                  </a:moveTo>
                  <a:lnTo>
                    <a:pt x="5551474" y="0"/>
                  </a:lnTo>
                  <a:lnTo>
                    <a:pt x="5551474" y="892072"/>
                  </a:lnTo>
                  <a:lnTo>
                    <a:pt x="0" y="892072"/>
                  </a:lnTo>
                  <a:close/>
                </a:path>
              </a:pathLst>
            </a:custGeom>
            <a:solidFill>
              <a:srgbClr val="0B2B40"/>
            </a:solidFill>
          </p:spPr>
        </p:sp>
        <p:sp>
          <p:nvSpPr>
            <p:cNvPr id="5" name="TextBox 5"/>
            <p:cNvSpPr txBox="1"/>
            <p:nvPr/>
          </p:nvSpPr>
          <p:spPr>
            <a:xfrm>
              <a:off x="0" y="-47625"/>
              <a:ext cx="5551473" cy="939697"/>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rot="5400000">
            <a:off x="-178825" y="9577844"/>
            <a:ext cx="1468900" cy="585204"/>
          </a:xfrm>
          <a:custGeom>
            <a:avLst/>
            <a:gdLst/>
            <a:ahLst/>
            <a:cxnLst/>
            <a:rect l="l" t="t" r="r" b="b"/>
            <a:pathLst>
              <a:path w="1468900" h="585204">
                <a:moveTo>
                  <a:pt x="0" y="0"/>
                </a:moveTo>
                <a:lnTo>
                  <a:pt x="1468900" y="0"/>
                </a:lnTo>
                <a:lnTo>
                  <a:pt x="1468900" y="585204"/>
                </a:lnTo>
                <a:lnTo>
                  <a:pt x="0" y="585204"/>
                </a:lnTo>
                <a:lnTo>
                  <a:pt x="0" y="0"/>
                </a:lnTo>
                <a:close/>
              </a:path>
            </a:pathLst>
          </a:custGeom>
          <a:blipFill>
            <a:blip r:embed="rId4">
              <a:extLst>
                <a:ext uri="{96DAC541-7B7A-43D3-8B79-37D633B846F1}">
                  <asvg:svgBlip xmlns:asvg="http://schemas.microsoft.com/office/drawing/2016/SVG/main" r:embed="rId5"/>
                </a:ext>
              </a:extLst>
            </a:blip>
            <a:stretch>
              <a:fillRect l="-169653" t="-119975"/>
            </a:stretch>
          </a:blipFill>
        </p:spPr>
      </p:sp>
      <p:sp>
        <p:nvSpPr>
          <p:cNvPr id="7" name="Freeform 7"/>
          <p:cNvSpPr/>
          <p:nvPr/>
        </p:nvSpPr>
        <p:spPr>
          <a:xfrm rot="5400000" flipV="1">
            <a:off x="16988740" y="929773"/>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6">
              <a:extLst>
                <a:ext uri="{96DAC541-7B7A-43D3-8B79-37D633B846F1}">
                  <asvg:svgBlip xmlns:asvg="http://schemas.microsoft.com/office/drawing/2016/SVG/main" r:embed="rId7"/>
                </a:ext>
              </a:extLst>
            </a:blip>
            <a:stretch>
              <a:fillRect l="-169653" t="-119975"/>
            </a:stretch>
          </a:blipFill>
        </p:spPr>
      </p:sp>
      <p:sp>
        <p:nvSpPr>
          <p:cNvPr id="8" name="Freeform 8"/>
          <p:cNvSpPr/>
          <p:nvPr/>
        </p:nvSpPr>
        <p:spPr>
          <a:xfrm rot="8738986">
            <a:off x="-597737" y="-353061"/>
            <a:ext cx="2306724" cy="1854029"/>
          </a:xfrm>
          <a:custGeom>
            <a:avLst/>
            <a:gdLst/>
            <a:ahLst/>
            <a:cxnLst/>
            <a:rect l="l" t="t" r="r" b="b"/>
            <a:pathLst>
              <a:path w="2306724" h="1854029">
                <a:moveTo>
                  <a:pt x="0" y="0"/>
                </a:moveTo>
                <a:lnTo>
                  <a:pt x="2306724" y="0"/>
                </a:lnTo>
                <a:lnTo>
                  <a:pt x="2306724" y="1854030"/>
                </a:lnTo>
                <a:lnTo>
                  <a:pt x="0" y="18540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854917">
            <a:off x="17558232" y="9308006"/>
            <a:ext cx="915121" cy="1247183"/>
          </a:xfrm>
          <a:custGeom>
            <a:avLst/>
            <a:gdLst/>
            <a:ahLst/>
            <a:cxnLst/>
            <a:rect l="l" t="t" r="r" b="b"/>
            <a:pathLst>
              <a:path w="915121" h="1247183">
                <a:moveTo>
                  <a:pt x="0" y="0"/>
                </a:moveTo>
                <a:lnTo>
                  <a:pt x="915121" y="0"/>
                </a:lnTo>
                <a:lnTo>
                  <a:pt x="915121" y="1247184"/>
                </a:lnTo>
                <a:lnTo>
                  <a:pt x="0" y="1247184"/>
                </a:lnTo>
                <a:lnTo>
                  <a:pt x="0" y="0"/>
                </a:lnTo>
                <a:close/>
              </a:path>
            </a:pathLst>
          </a:custGeom>
          <a:blipFill>
            <a:blip r:embed="rId10">
              <a:alphaModFix amt="5000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4196597" y="516500"/>
            <a:ext cx="9894807" cy="955675"/>
          </a:xfrm>
          <a:prstGeom prst="rect">
            <a:avLst/>
          </a:prstGeom>
        </p:spPr>
        <p:txBody>
          <a:bodyPr lIns="0" tIns="0" rIns="0" bIns="0" rtlCol="0" anchor="t">
            <a:spAutoFit/>
          </a:bodyPr>
          <a:lstStyle/>
          <a:p>
            <a:pPr algn="ctr">
              <a:lnSpc>
                <a:spcPts val="7474"/>
              </a:lnSpc>
            </a:pPr>
            <a:r>
              <a:rPr lang="en-US" sz="6499" b="1">
                <a:solidFill>
                  <a:srgbClr val="0B2B40"/>
                </a:solidFill>
                <a:latin typeface="TT Norms Bold"/>
                <a:ea typeface="TT Norms Bold"/>
                <a:cs typeface="TT Norms Bold"/>
                <a:sym typeface="TT Norms Bold"/>
              </a:rPr>
              <a:t>2025 CAPITAL BUDGET</a:t>
            </a:r>
          </a:p>
        </p:txBody>
      </p:sp>
      <p:pic>
        <p:nvPicPr>
          <p:cNvPr id="12" name="Picture 11">
            <a:extLst>
              <a:ext uri="{FF2B5EF4-FFF2-40B4-BE49-F238E27FC236}">
                <a16:creationId xmlns:a16="http://schemas.microsoft.com/office/drawing/2014/main" id="{8BE474D1-5E8C-4DDF-8A32-6139EB5509C6}"/>
              </a:ext>
            </a:extLst>
          </p:cNvPr>
          <p:cNvPicPr>
            <a:picLocks noChangeAspect="1"/>
          </p:cNvPicPr>
          <p:nvPr/>
        </p:nvPicPr>
        <p:blipFill>
          <a:blip r:embed="rId12"/>
          <a:stretch>
            <a:fillRect/>
          </a:stretch>
        </p:blipFill>
        <p:spPr>
          <a:xfrm>
            <a:off x="2030914" y="2354412"/>
            <a:ext cx="14341414" cy="4697112"/>
          </a:xfrm>
          <a:prstGeom prst="rect">
            <a:avLst/>
          </a:prstGeom>
        </p:spPr>
      </p:pic>
    </p:spTree>
    <p:extLst>
      <p:ext uri="{BB962C8B-B14F-4D97-AF65-F5344CB8AC3E}">
        <p14:creationId xmlns:p14="http://schemas.microsoft.com/office/powerpoint/2010/main" val="159457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71835" y="1472175"/>
            <a:ext cx="5179102" cy="517910"/>
          </a:xfrm>
          <a:custGeom>
            <a:avLst/>
            <a:gdLst/>
            <a:ahLst/>
            <a:cxnLst/>
            <a:rect l="l" t="t" r="r" b="b"/>
            <a:pathLst>
              <a:path w="5179102" h="517910">
                <a:moveTo>
                  <a:pt x="0" y="0"/>
                </a:moveTo>
                <a:lnTo>
                  <a:pt x="5179102" y="0"/>
                </a:lnTo>
                <a:lnTo>
                  <a:pt x="5179102" y="517910"/>
                </a:lnTo>
                <a:lnTo>
                  <a:pt x="0" y="517910"/>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255229">
            <a:off x="-1395125" y="9390023"/>
            <a:ext cx="21078250" cy="3387085"/>
            <a:chOff x="0" y="0"/>
            <a:chExt cx="5551473" cy="892072"/>
          </a:xfrm>
        </p:grpSpPr>
        <p:sp>
          <p:nvSpPr>
            <p:cNvPr id="4" name="Freeform 4"/>
            <p:cNvSpPr/>
            <p:nvPr/>
          </p:nvSpPr>
          <p:spPr>
            <a:xfrm>
              <a:off x="0" y="0"/>
              <a:ext cx="5551474" cy="892072"/>
            </a:xfrm>
            <a:custGeom>
              <a:avLst/>
              <a:gdLst/>
              <a:ahLst/>
              <a:cxnLst/>
              <a:rect l="l" t="t" r="r" b="b"/>
              <a:pathLst>
                <a:path w="5551474" h="892072">
                  <a:moveTo>
                    <a:pt x="0" y="0"/>
                  </a:moveTo>
                  <a:lnTo>
                    <a:pt x="5551474" y="0"/>
                  </a:lnTo>
                  <a:lnTo>
                    <a:pt x="5551474" y="892072"/>
                  </a:lnTo>
                  <a:lnTo>
                    <a:pt x="0" y="892072"/>
                  </a:lnTo>
                  <a:close/>
                </a:path>
              </a:pathLst>
            </a:custGeom>
            <a:solidFill>
              <a:srgbClr val="0B2B40"/>
            </a:solidFill>
          </p:spPr>
        </p:sp>
        <p:sp>
          <p:nvSpPr>
            <p:cNvPr id="5" name="TextBox 5"/>
            <p:cNvSpPr txBox="1"/>
            <p:nvPr/>
          </p:nvSpPr>
          <p:spPr>
            <a:xfrm>
              <a:off x="0" y="-47625"/>
              <a:ext cx="5551473" cy="939697"/>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rot="5400000">
            <a:off x="-178825" y="9577844"/>
            <a:ext cx="1468900" cy="585204"/>
          </a:xfrm>
          <a:custGeom>
            <a:avLst/>
            <a:gdLst/>
            <a:ahLst/>
            <a:cxnLst/>
            <a:rect l="l" t="t" r="r" b="b"/>
            <a:pathLst>
              <a:path w="1468900" h="585204">
                <a:moveTo>
                  <a:pt x="0" y="0"/>
                </a:moveTo>
                <a:lnTo>
                  <a:pt x="1468900" y="0"/>
                </a:lnTo>
                <a:lnTo>
                  <a:pt x="1468900" y="585204"/>
                </a:lnTo>
                <a:lnTo>
                  <a:pt x="0" y="585204"/>
                </a:lnTo>
                <a:lnTo>
                  <a:pt x="0" y="0"/>
                </a:lnTo>
                <a:close/>
              </a:path>
            </a:pathLst>
          </a:custGeom>
          <a:blipFill>
            <a:blip r:embed="rId4">
              <a:extLst>
                <a:ext uri="{96DAC541-7B7A-43D3-8B79-37D633B846F1}">
                  <asvg:svgBlip xmlns:asvg="http://schemas.microsoft.com/office/drawing/2016/SVG/main" r:embed="rId5"/>
                </a:ext>
              </a:extLst>
            </a:blip>
            <a:stretch>
              <a:fillRect l="-169653" t="-119975"/>
            </a:stretch>
          </a:blipFill>
        </p:spPr>
      </p:sp>
      <p:sp>
        <p:nvSpPr>
          <p:cNvPr id="7" name="Freeform 7"/>
          <p:cNvSpPr/>
          <p:nvPr/>
        </p:nvSpPr>
        <p:spPr>
          <a:xfrm rot="5400000" flipV="1">
            <a:off x="16988740" y="929773"/>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6">
              <a:extLst>
                <a:ext uri="{96DAC541-7B7A-43D3-8B79-37D633B846F1}">
                  <asvg:svgBlip xmlns:asvg="http://schemas.microsoft.com/office/drawing/2016/SVG/main" r:embed="rId7"/>
                </a:ext>
              </a:extLst>
            </a:blip>
            <a:stretch>
              <a:fillRect l="-169653" t="-119975"/>
            </a:stretch>
          </a:blipFill>
        </p:spPr>
      </p:sp>
      <p:sp>
        <p:nvSpPr>
          <p:cNvPr id="8" name="Freeform 8"/>
          <p:cNvSpPr/>
          <p:nvPr/>
        </p:nvSpPr>
        <p:spPr>
          <a:xfrm rot="8738986">
            <a:off x="-597737" y="-353061"/>
            <a:ext cx="2306724" cy="1854029"/>
          </a:xfrm>
          <a:custGeom>
            <a:avLst/>
            <a:gdLst/>
            <a:ahLst/>
            <a:cxnLst/>
            <a:rect l="l" t="t" r="r" b="b"/>
            <a:pathLst>
              <a:path w="2306724" h="1854029">
                <a:moveTo>
                  <a:pt x="0" y="0"/>
                </a:moveTo>
                <a:lnTo>
                  <a:pt x="2306724" y="0"/>
                </a:lnTo>
                <a:lnTo>
                  <a:pt x="2306724" y="1854030"/>
                </a:lnTo>
                <a:lnTo>
                  <a:pt x="0" y="18540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854917">
            <a:off x="17558232" y="9308006"/>
            <a:ext cx="915121" cy="1247183"/>
          </a:xfrm>
          <a:custGeom>
            <a:avLst/>
            <a:gdLst/>
            <a:ahLst/>
            <a:cxnLst/>
            <a:rect l="l" t="t" r="r" b="b"/>
            <a:pathLst>
              <a:path w="915121" h="1247183">
                <a:moveTo>
                  <a:pt x="0" y="0"/>
                </a:moveTo>
                <a:lnTo>
                  <a:pt x="915121" y="0"/>
                </a:lnTo>
                <a:lnTo>
                  <a:pt x="915121" y="1247184"/>
                </a:lnTo>
                <a:lnTo>
                  <a:pt x="0" y="1247184"/>
                </a:lnTo>
                <a:lnTo>
                  <a:pt x="0" y="0"/>
                </a:lnTo>
                <a:close/>
              </a:path>
            </a:pathLst>
          </a:custGeom>
          <a:blipFill>
            <a:blip r:embed="rId10">
              <a:alphaModFix amt="5000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4196597" y="516500"/>
            <a:ext cx="9894807" cy="955675"/>
          </a:xfrm>
          <a:prstGeom prst="rect">
            <a:avLst/>
          </a:prstGeom>
        </p:spPr>
        <p:txBody>
          <a:bodyPr lIns="0" tIns="0" rIns="0" bIns="0" rtlCol="0" anchor="t">
            <a:spAutoFit/>
          </a:bodyPr>
          <a:lstStyle/>
          <a:p>
            <a:pPr algn="ctr">
              <a:lnSpc>
                <a:spcPts val="7474"/>
              </a:lnSpc>
            </a:pPr>
            <a:r>
              <a:rPr lang="en-US" sz="6499" b="1">
                <a:solidFill>
                  <a:srgbClr val="0B2B40"/>
                </a:solidFill>
                <a:latin typeface="TT Norms Bold"/>
                <a:ea typeface="TT Norms Bold"/>
                <a:cs typeface="TT Norms Bold"/>
                <a:sym typeface="TT Norms Bold"/>
              </a:rPr>
              <a:t>2025 CAPITAL BUDGET</a:t>
            </a:r>
          </a:p>
        </p:txBody>
      </p:sp>
      <p:pic>
        <p:nvPicPr>
          <p:cNvPr id="12" name="Picture 11">
            <a:extLst>
              <a:ext uri="{FF2B5EF4-FFF2-40B4-BE49-F238E27FC236}">
                <a16:creationId xmlns:a16="http://schemas.microsoft.com/office/drawing/2014/main" id="{D5799829-534F-465B-88E2-6614142D0B0C}"/>
              </a:ext>
            </a:extLst>
          </p:cNvPr>
          <p:cNvPicPr>
            <a:picLocks noChangeAspect="1"/>
          </p:cNvPicPr>
          <p:nvPr/>
        </p:nvPicPr>
        <p:blipFill>
          <a:blip r:embed="rId12"/>
          <a:stretch>
            <a:fillRect/>
          </a:stretch>
        </p:blipFill>
        <p:spPr>
          <a:xfrm>
            <a:off x="1463067" y="2427850"/>
            <a:ext cx="15375278" cy="4478037"/>
          </a:xfrm>
          <a:prstGeom prst="rect">
            <a:avLst/>
          </a:prstGeom>
        </p:spPr>
      </p:pic>
    </p:spTree>
    <p:extLst>
      <p:ext uri="{BB962C8B-B14F-4D97-AF65-F5344CB8AC3E}">
        <p14:creationId xmlns:p14="http://schemas.microsoft.com/office/powerpoint/2010/main" val="313456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1355" y="9690605"/>
            <a:ext cx="1674520" cy="645589"/>
          </a:xfrm>
          <a:custGeom>
            <a:avLst/>
            <a:gdLst/>
            <a:ahLst/>
            <a:cxnLst/>
            <a:rect l="l" t="t" r="r" b="b"/>
            <a:pathLst>
              <a:path w="1674520" h="645589">
                <a:moveTo>
                  <a:pt x="0" y="0"/>
                </a:moveTo>
                <a:lnTo>
                  <a:pt x="1674520" y="0"/>
                </a:lnTo>
                <a:lnTo>
                  <a:pt x="1674520" y="645589"/>
                </a:lnTo>
                <a:lnTo>
                  <a:pt x="0" y="645589"/>
                </a:lnTo>
                <a:lnTo>
                  <a:pt x="0" y="0"/>
                </a:lnTo>
                <a:close/>
              </a:path>
            </a:pathLst>
          </a:custGeom>
          <a:blipFill>
            <a:blip r:embed="rId2">
              <a:extLst>
                <a:ext uri="{96DAC541-7B7A-43D3-8B79-37D633B846F1}">
                  <asvg:svgBlip xmlns:asvg="http://schemas.microsoft.com/office/drawing/2016/SVG/main" r:embed="rId3"/>
                </a:ext>
              </a:extLst>
            </a:blip>
            <a:stretch>
              <a:fillRect l="-136542" t="-99400"/>
            </a:stretch>
          </a:blipFill>
        </p:spPr>
      </p:sp>
      <p:grpSp>
        <p:nvGrpSpPr>
          <p:cNvPr id="3" name="Group 3"/>
          <p:cNvGrpSpPr/>
          <p:nvPr/>
        </p:nvGrpSpPr>
        <p:grpSpPr>
          <a:xfrm rot="8100000">
            <a:off x="16379163" y="8271880"/>
            <a:ext cx="3388486" cy="2924259"/>
            <a:chOff x="0" y="0"/>
            <a:chExt cx="758751" cy="654801"/>
          </a:xfrm>
        </p:grpSpPr>
        <p:sp>
          <p:nvSpPr>
            <p:cNvPr id="4" name="Freeform 4"/>
            <p:cNvSpPr/>
            <p:nvPr/>
          </p:nvSpPr>
          <p:spPr>
            <a:xfrm>
              <a:off x="54528" y="0"/>
              <a:ext cx="649696" cy="575793"/>
            </a:xfrm>
            <a:custGeom>
              <a:avLst/>
              <a:gdLst/>
              <a:ahLst/>
              <a:cxnLst/>
              <a:rect l="l" t="t" r="r" b="b"/>
              <a:pathLst>
                <a:path w="649696" h="575793">
                  <a:moveTo>
                    <a:pt x="393571" y="536185"/>
                  </a:moveTo>
                  <a:lnTo>
                    <a:pt x="635500" y="118616"/>
                  </a:lnTo>
                  <a:cubicBezTo>
                    <a:pt x="649661" y="94174"/>
                    <a:pt x="649695" y="64031"/>
                    <a:pt x="635590" y="39556"/>
                  </a:cubicBezTo>
                  <a:cubicBezTo>
                    <a:pt x="621484" y="15082"/>
                    <a:pt x="595385" y="0"/>
                    <a:pt x="567137" y="0"/>
                  </a:cubicBezTo>
                  <a:lnTo>
                    <a:pt x="82558" y="0"/>
                  </a:lnTo>
                  <a:cubicBezTo>
                    <a:pt x="54310" y="0"/>
                    <a:pt x="28211" y="15082"/>
                    <a:pt x="14105" y="39556"/>
                  </a:cubicBezTo>
                  <a:cubicBezTo>
                    <a:pt x="0" y="64031"/>
                    <a:pt x="34" y="94174"/>
                    <a:pt x="14195" y="118616"/>
                  </a:cubicBezTo>
                  <a:lnTo>
                    <a:pt x="256124" y="536185"/>
                  </a:lnTo>
                  <a:cubicBezTo>
                    <a:pt x="270328" y="560700"/>
                    <a:pt x="296515" y="575793"/>
                    <a:pt x="324847" y="575793"/>
                  </a:cubicBezTo>
                  <a:cubicBezTo>
                    <a:pt x="353180" y="575793"/>
                    <a:pt x="379367" y="560700"/>
                    <a:pt x="393571" y="536185"/>
                  </a:cubicBezTo>
                  <a:close/>
                </a:path>
              </a:pathLst>
            </a:custGeom>
            <a:solidFill>
              <a:srgbClr val="0B2B40"/>
            </a:solidFill>
          </p:spPr>
        </p:sp>
        <p:sp>
          <p:nvSpPr>
            <p:cNvPr id="5" name="TextBox 5"/>
            <p:cNvSpPr txBox="1"/>
            <p:nvPr/>
          </p:nvSpPr>
          <p:spPr>
            <a:xfrm>
              <a:off x="118555" y="-853"/>
              <a:ext cx="521641" cy="351640"/>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a:off x="1672302" y="-371166"/>
            <a:ext cx="2070100" cy="859092"/>
          </a:xfrm>
          <a:custGeom>
            <a:avLst/>
            <a:gdLst/>
            <a:ahLst/>
            <a:cxnLst/>
            <a:rect l="l" t="t" r="r" b="b"/>
            <a:pathLst>
              <a:path w="2070100" h="859092">
                <a:moveTo>
                  <a:pt x="0" y="0"/>
                </a:moveTo>
                <a:lnTo>
                  <a:pt x="2070100" y="0"/>
                </a:lnTo>
                <a:lnTo>
                  <a:pt x="2070100" y="859091"/>
                </a:lnTo>
                <a:lnTo>
                  <a:pt x="0" y="859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flipV="1">
            <a:off x="16914815" y="736098"/>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2">
              <a:extLst>
                <a:ext uri="{96DAC541-7B7A-43D3-8B79-37D633B846F1}">
                  <asvg:svgBlip xmlns:asvg="http://schemas.microsoft.com/office/drawing/2016/SVG/main" r:embed="rId3"/>
                </a:ext>
              </a:extLst>
            </a:blip>
            <a:stretch>
              <a:fillRect l="-169653" t="-119975"/>
            </a:stretch>
          </a:blipFill>
        </p:spPr>
      </p:sp>
      <p:sp>
        <p:nvSpPr>
          <p:cNvPr id="8" name="Freeform 8"/>
          <p:cNvSpPr/>
          <p:nvPr/>
        </p:nvSpPr>
        <p:spPr>
          <a:xfrm flipH="1">
            <a:off x="-2525895" y="-1999021"/>
            <a:ext cx="3718750" cy="4114800"/>
          </a:xfrm>
          <a:custGeom>
            <a:avLst/>
            <a:gdLst/>
            <a:ahLst/>
            <a:cxnLst/>
            <a:rect l="l" t="t" r="r" b="b"/>
            <a:pathLst>
              <a:path w="3718750" h="4114800">
                <a:moveTo>
                  <a:pt x="3718751" y="0"/>
                </a:moveTo>
                <a:lnTo>
                  <a:pt x="0" y="0"/>
                </a:lnTo>
                <a:lnTo>
                  <a:pt x="0" y="4114800"/>
                </a:lnTo>
                <a:lnTo>
                  <a:pt x="3718751" y="4114800"/>
                </a:lnTo>
                <a:lnTo>
                  <a:pt x="371875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12020370" y="4798519"/>
            <a:ext cx="2761717" cy="481330"/>
          </a:xfrm>
          <a:prstGeom prst="rect">
            <a:avLst/>
          </a:prstGeom>
        </p:spPr>
        <p:txBody>
          <a:bodyPr lIns="0" tIns="0" rIns="0" bIns="0" rtlCol="0" anchor="t">
            <a:spAutoFit/>
          </a:bodyPr>
          <a:lstStyle/>
          <a:p>
            <a:pPr algn="l">
              <a:lnSpc>
                <a:spcPts val="3920"/>
              </a:lnSpc>
              <a:spcBef>
                <a:spcPct val="0"/>
              </a:spcBef>
            </a:pPr>
            <a:r>
              <a:rPr lang="en-US" sz="2800" b="1" spc="28">
                <a:solidFill>
                  <a:srgbClr val="000000"/>
                </a:solidFill>
                <a:latin typeface="TT Norms Bold"/>
                <a:ea typeface="TT Norms Bold"/>
                <a:cs typeface="TT Norms Bold"/>
                <a:sym typeface="TT Norms Bold"/>
              </a:rPr>
              <a:t>$402,443,976</a:t>
            </a:r>
          </a:p>
        </p:txBody>
      </p:sp>
      <p:sp>
        <p:nvSpPr>
          <p:cNvPr id="10" name="TextBox 10"/>
          <p:cNvSpPr txBox="1"/>
          <p:nvPr/>
        </p:nvSpPr>
        <p:spPr>
          <a:xfrm>
            <a:off x="12020370" y="7325367"/>
            <a:ext cx="2958479" cy="481330"/>
          </a:xfrm>
          <a:prstGeom prst="rect">
            <a:avLst/>
          </a:prstGeom>
        </p:spPr>
        <p:txBody>
          <a:bodyPr lIns="0" tIns="0" rIns="0" bIns="0" rtlCol="0" anchor="t">
            <a:spAutoFit/>
          </a:bodyPr>
          <a:lstStyle/>
          <a:p>
            <a:pPr algn="l">
              <a:lnSpc>
                <a:spcPts val="3920"/>
              </a:lnSpc>
              <a:spcBef>
                <a:spcPct val="0"/>
              </a:spcBef>
            </a:pPr>
            <a:r>
              <a:rPr lang="en-US" sz="2800" b="1" spc="28">
                <a:solidFill>
                  <a:srgbClr val="000000"/>
                </a:solidFill>
                <a:latin typeface="TT Norms Bold"/>
                <a:ea typeface="TT Norms Bold"/>
                <a:cs typeface="TT Norms Bold"/>
                <a:sym typeface="TT Norms Bold"/>
              </a:rPr>
              <a:t>$378,879,309</a:t>
            </a:r>
          </a:p>
        </p:txBody>
      </p:sp>
      <p:sp>
        <p:nvSpPr>
          <p:cNvPr id="11" name="TextBox 11"/>
          <p:cNvSpPr txBox="1"/>
          <p:nvPr/>
        </p:nvSpPr>
        <p:spPr>
          <a:xfrm>
            <a:off x="3414228" y="758825"/>
            <a:ext cx="11459544" cy="955675"/>
          </a:xfrm>
          <a:prstGeom prst="rect">
            <a:avLst/>
          </a:prstGeom>
        </p:spPr>
        <p:txBody>
          <a:bodyPr lIns="0" tIns="0" rIns="0" bIns="0" rtlCol="0" anchor="t">
            <a:spAutoFit/>
          </a:bodyPr>
          <a:lstStyle/>
          <a:p>
            <a:pPr algn="ctr">
              <a:lnSpc>
                <a:spcPts val="7474"/>
              </a:lnSpc>
            </a:pPr>
            <a:r>
              <a:rPr lang="en-US" sz="6499" b="1" u="sng">
                <a:solidFill>
                  <a:srgbClr val="0B2B40"/>
                </a:solidFill>
                <a:latin typeface="TT Norms Bold"/>
                <a:ea typeface="TT Norms Bold"/>
                <a:cs typeface="TT Norms Bold"/>
                <a:sym typeface="TT Norms Bold"/>
              </a:rPr>
              <a:t>12/31/24 DEBT CAPACITY</a:t>
            </a:r>
          </a:p>
        </p:txBody>
      </p:sp>
      <p:sp>
        <p:nvSpPr>
          <p:cNvPr id="12" name="TextBox 12"/>
          <p:cNvSpPr txBox="1"/>
          <p:nvPr/>
        </p:nvSpPr>
        <p:spPr>
          <a:xfrm>
            <a:off x="12020370" y="3082749"/>
            <a:ext cx="3260199" cy="497840"/>
          </a:xfrm>
          <a:prstGeom prst="rect">
            <a:avLst/>
          </a:prstGeom>
        </p:spPr>
        <p:txBody>
          <a:bodyPr lIns="0" tIns="0" rIns="0" bIns="0" rtlCol="0" anchor="t">
            <a:spAutoFit/>
          </a:bodyPr>
          <a:lstStyle/>
          <a:p>
            <a:pPr algn="l">
              <a:lnSpc>
                <a:spcPts val="4060"/>
              </a:lnSpc>
              <a:spcBef>
                <a:spcPct val="0"/>
              </a:spcBef>
            </a:pPr>
            <a:r>
              <a:rPr lang="en-US" sz="2900" b="1" spc="29">
                <a:solidFill>
                  <a:srgbClr val="000000"/>
                </a:solidFill>
                <a:latin typeface="TT Norms Bold"/>
                <a:ea typeface="TT Norms Bold"/>
                <a:cs typeface="TT Norms Bold"/>
                <a:sym typeface="TT Norms Bold"/>
              </a:rPr>
              <a:t>$11,498,399,307</a:t>
            </a:r>
          </a:p>
        </p:txBody>
      </p:sp>
      <p:sp>
        <p:nvSpPr>
          <p:cNvPr id="13" name="TextBox 13"/>
          <p:cNvSpPr txBox="1"/>
          <p:nvPr/>
        </p:nvSpPr>
        <p:spPr>
          <a:xfrm>
            <a:off x="12020370" y="6081402"/>
            <a:ext cx="2604053" cy="497840"/>
          </a:xfrm>
          <a:prstGeom prst="rect">
            <a:avLst/>
          </a:prstGeom>
        </p:spPr>
        <p:txBody>
          <a:bodyPr lIns="0" tIns="0" rIns="0" bIns="0" rtlCol="0" anchor="t">
            <a:spAutoFit/>
          </a:bodyPr>
          <a:lstStyle/>
          <a:p>
            <a:pPr algn="l">
              <a:lnSpc>
                <a:spcPts val="4060"/>
              </a:lnSpc>
              <a:spcBef>
                <a:spcPct val="0"/>
              </a:spcBef>
            </a:pPr>
            <a:r>
              <a:rPr lang="en-US" sz="2900" b="1" spc="29">
                <a:solidFill>
                  <a:srgbClr val="000000"/>
                </a:solidFill>
                <a:latin typeface="TT Norms Bold"/>
                <a:ea typeface="TT Norms Bold"/>
                <a:cs typeface="TT Norms Bold"/>
                <a:sym typeface="TT Norms Bold"/>
              </a:rPr>
              <a:t>$23,564,667</a:t>
            </a:r>
          </a:p>
        </p:txBody>
      </p:sp>
      <p:sp>
        <p:nvSpPr>
          <p:cNvPr id="14" name="TextBox 14"/>
          <p:cNvSpPr txBox="1"/>
          <p:nvPr/>
        </p:nvSpPr>
        <p:spPr>
          <a:xfrm>
            <a:off x="2582268" y="3059254"/>
            <a:ext cx="5873576" cy="521335"/>
          </a:xfrm>
          <a:prstGeom prst="rect">
            <a:avLst/>
          </a:prstGeom>
        </p:spPr>
        <p:txBody>
          <a:bodyPr lIns="0" tIns="0" rIns="0" bIns="0" rtlCol="0" anchor="t">
            <a:spAutoFit/>
          </a:bodyPr>
          <a:lstStyle/>
          <a:p>
            <a:pPr algn="l">
              <a:lnSpc>
                <a:spcPts val="4340"/>
              </a:lnSpc>
              <a:spcBef>
                <a:spcPct val="0"/>
              </a:spcBef>
            </a:pPr>
            <a:r>
              <a:rPr lang="en-US" sz="3100" b="1" spc="31">
                <a:solidFill>
                  <a:srgbClr val="000000"/>
                </a:solidFill>
                <a:latin typeface="TT Norms Bold"/>
                <a:ea typeface="TT Norms Bold"/>
                <a:cs typeface="TT Norms Bold"/>
                <a:sym typeface="TT Norms Bold"/>
              </a:rPr>
              <a:t>Three-Year Equalized Valuation</a:t>
            </a:r>
          </a:p>
        </p:txBody>
      </p:sp>
      <p:sp>
        <p:nvSpPr>
          <p:cNvPr id="15" name="TextBox 15"/>
          <p:cNvSpPr txBox="1"/>
          <p:nvPr/>
        </p:nvSpPr>
        <p:spPr>
          <a:xfrm>
            <a:off x="2582268" y="4294964"/>
            <a:ext cx="4804767" cy="1064260"/>
          </a:xfrm>
          <a:prstGeom prst="rect">
            <a:avLst/>
          </a:prstGeom>
        </p:spPr>
        <p:txBody>
          <a:bodyPr lIns="0" tIns="0" rIns="0" bIns="0" rtlCol="0" anchor="t">
            <a:spAutoFit/>
          </a:bodyPr>
          <a:lstStyle/>
          <a:p>
            <a:pPr algn="l">
              <a:lnSpc>
                <a:spcPts val="4340"/>
              </a:lnSpc>
            </a:pPr>
            <a:r>
              <a:rPr lang="en-US" sz="3100" b="1" spc="31">
                <a:solidFill>
                  <a:srgbClr val="000000"/>
                </a:solidFill>
                <a:latin typeface="TT Norms Bold"/>
                <a:ea typeface="TT Norms Bold"/>
                <a:cs typeface="TT Norms Bold"/>
                <a:sym typeface="TT Norms Bold"/>
              </a:rPr>
              <a:t>Maximum Allowable Debt</a:t>
            </a:r>
          </a:p>
          <a:p>
            <a:pPr algn="l">
              <a:lnSpc>
                <a:spcPts val="4340"/>
              </a:lnSpc>
              <a:spcBef>
                <a:spcPct val="0"/>
              </a:spcBef>
            </a:pPr>
            <a:r>
              <a:rPr lang="en-US" sz="3100" b="1" spc="31">
                <a:solidFill>
                  <a:srgbClr val="000000"/>
                </a:solidFill>
                <a:latin typeface="TT Norms Bold"/>
                <a:ea typeface="TT Norms Bold"/>
                <a:cs typeface="TT Norms Bold"/>
                <a:sym typeface="TT Norms Bold"/>
              </a:rPr>
              <a:t>Per Statute (3.5%)</a:t>
            </a:r>
          </a:p>
        </p:txBody>
      </p:sp>
      <p:sp>
        <p:nvSpPr>
          <p:cNvPr id="16" name="TextBox 16"/>
          <p:cNvSpPr txBox="1"/>
          <p:nvPr/>
        </p:nvSpPr>
        <p:spPr>
          <a:xfrm>
            <a:off x="2582268" y="6069654"/>
            <a:ext cx="4496480" cy="521335"/>
          </a:xfrm>
          <a:prstGeom prst="rect">
            <a:avLst/>
          </a:prstGeom>
        </p:spPr>
        <p:txBody>
          <a:bodyPr lIns="0" tIns="0" rIns="0" bIns="0" rtlCol="0" anchor="t">
            <a:spAutoFit/>
          </a:bodyPr>
          <a:lstStyle/>
          <a:p>
            <a:pPr algn="l">
              <a:lnSpc>
                <a:spcPts val="4340"/>
              </a:lnSpc>
              <a:spcBef>
                <a:spcPct val="0"/>
              </a:spcBef>
            </a:pPr>
            <a:r>
              <a:rPr lang="en-US" sz="3100" b="1" spc="31">
                <a:solidFill>
                  <a:srgbClr val="000000"/>
                </a:solidFill>
                <a:latin typeface="TT Norms Bold"/>
                <a:ea typeface="TT Norms Bold"/>
                <a:cs typeface="TT Norms Bold"/>
                <a:sym typeface="TT Norms Bold"/>
              </a:rPr>
              <a:t>Municipal Net Debt</a:t>
            </a:r>
          </a:p>
        </p:txBody>
      </p:sp>
      <p:sp>
        <p:nvSpPr>
          <p:cNvPr id="17" name="TextBox 17"/>
          <p:cNvSpPr txBox="1"/>
          <p:nvPr/>
        </p:nvSpPr>
        <p:spPr>
          <a:xfrm>
            <a:off x="2582268" y="7305364"/>
            <a:ext cx="4862886" cy="521335"/>
          </a:xfrm>
          <a:prstGeom prst="rect">
            <a:avLst/>
          </a:prstGeom>
        </p:spPr>
        <p:txBody>
          <a:bodyPr lIns="0" tIns="0" rIns="0" bIns="0" rtlCol="0" anchor="t">
            <a:spAutoFit/>
          </a:bodyPr>
          <a:lstStyle/>
          <a:p>
            <a:pPr algn="l">
              <a:lnSpc>
                <a:spcPts val="4340"/>
              </a:lnSpc>
              <a:spcBef>
                <a:spcPct val="0"/>
              </a:spcBef>
            </a:pPr>
            <a:r>
              <a:rPr lang="en-US" sz="3100" b="1" spc="31">
                <a:solidFill>
                  <a:srgbClr val="000000"/>
                </a:solidFill>
                <a:latin typeface="TT Norms Bold"/>
                <a:ea typeface="TT Norms Bold"/>
                <a:cs typeface="TT Norms Bold"/>
                <a:sym typeface="TT Norms Bold"/>
              </a:rPr>
              <a:t>Remaining Debt Capacity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54449" y="1992312"/>
            <a:ext cx="5179102" cy="517910"/>
          </a:xfrm>
          <a:custGeom>
            <a:avLst/>
            <a:gdLst/>
            <a:ahLst/>
            <a:cxnLst/>
            <a:rect l="l" t="t" r="r" b="b"/>
            <a:pathLst>
              <a:path w="5179102" h="517910">
                <a:moveTo>
                  <a:pt x="0" y="0"/>
                </a:moveTo>
                <a:lnTo>
                  <a:pt x="5179102" y="0"/>
                </a:lnTo>
                <a:lnTo>
                  <a:pt x="5179102" y="517911"/>
                </a:lnTo>
                <a:lnTo>
                  <a:pt x="0" y="517911"/>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a:off x="-178825" y="9577844"/>
            <a:ext cx="1468900" cy="585204"/>
          </a:xfrm>
          <a:custGeom>
            <a:avLst/>
            <a:gdLst/>
            <a:ahLst/>
            <a:cxnLst/>
            <a:rect l="l" t="t" r="r" b="b"/>
            <a:pathLst>
              <a:path w="1468900" h="585204">
                <a:moveTo>
                  <a:pt x="0" y="0"/>
                </a:moveTo>
                <a:lnTo>
                  <a:pt x="1468900" y="0"/>
                </a:lnTo>
                <a:lnTo>
                  <a:pt x="1468900" y="585204"/>
                </a:lnTo>
                <a:lnTo>
                  <a:pt x="0" y="585204"/>
                </a:lnTo>
                <a:lnTo>
                  <a:pt x="0" y="0"/>
                </a:lnTo>
                <a:close/>
              </a:path>
            </a:pathLst>
          </a:custGeom>
          <a:blipFill>
            <a:blip r:embed="rId4">
              <a:extLst>
                <a:ext uri="{96DAC541-7B7A-43D3-8B79-37D633B846F1}">
                  <asvg:svgBlip xmlns:asvg="http://schemas.microsoft.com/office/drawing/2016/SVG/main" r:embed="rId5"/>
                </a:ext>
              </a:extLst>
            </a:blip>
            <a:stretch>
              <a:fillRect l="-169653" t="-119975"/>
            </a:stretch>
          </a:blipFill>
        </p:spPr>
      </p:sp>
      <p:sp>
        <p:nvSpPr>
          <p:cNvPr id="4" name="Freeform 4"/>
          <p:cNvSpPr/>
          <p:nvPr/>
        </p:nvSpPr>
        <p:spPr>
          <a:xfrm rot="5400000" flipV="1">
            <a:off x="16988740" y="607260"/>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6">
              <a:extLst>
                <a:ext uri="{96DAC541-7B7A-43D3-8B79-37D633B846F1}">
                  <asvg:svgBlip xmlns:asvg="http://schemas.microsoft.com/office/drawing/2016/SVG/main" r:embed="rId7"/>
                </a:ext>
              </a:extLst>
            </a:blip>
            <a:stretch>
              <a:fillRect l="-169653" t="-119975"/>
            </a:stretch>
          </a:blipFill>
        </p:spPr>
      </p:sp>
      <p:sp>
        <p:nvSpPr>
          <p:cNvPr id="5" name="Freeform 5"/>
          <p:cNvSpPr/>
          <p:nvPr/>
        </p:nvSpPr>
        <p:spPr>
          <a:xfrm rot="8738986">
            <a:off x="-597737" y="-353061"/>
            <a:ext cx="2306724" cy="1854029"/>
          </a:xfrm>
          <a:custGeom>
            <a:avLst/>
            <a:gdLst/>
            <a:ahLst/>
            <a:cxnLst/>
            <a:rect l="l" t="t" r="r" b="b"/>
            <a:pathLst>
              <a:path w="2306724" h="1854029">
                <a:moveTo>
                  <a:pt x="0" y="0"/>
                </a:moveTo>
                <a:lnTo>
                  <a:pt x="2306724" y="0"/>
                </a:lnTo>
                <a:lnTo>
                  <a:pt x="2306724" y="1854030"/>
                </a:lnTo>
                <a:lnTo>
                  <a:pt x="0" y="18540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6854917">
            <a:off x="17558232" y="9308006"/>
            <a:ext cx="915121" cy="1247183"/>
          </a:xfrm>
          <a:custGeom>
            <a:avLst/>
            <a:gdLst/>
            <a:ahLst/>
            <a:cxnLst/>
            <a:rect l="l" t="t" r="r" b="b"/>
            <a:pathLst>
              <a:path w="915121" h="1247183">
                <a:moveTo>
                  <a:pt x="0" y="0"/>
                </a:moveTo>
                <a:lnTo>
                  <a:pt x="915121" y="0"/>
                </a:lnTo>
                <a:lnTo>
                  <a:pt x="915121" y="1247184"/>
                </a:lnTo>
                <a:lnTo>
                  <a:pt x="0" y="1247184"/>
                </a:lnTo>
                <a:lnTo>
                  <a:pt x="0" y="0"/>
                </a:lnTo>
                <a:close/>
              </a:path>
            </a:pathLst>
          </a:custGeom>
          <a:blipFill>
            <a:blip r:embed="rId10">
              <a:alphaModFix amt="5000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2967712" y="93663"/>
            <a:ext cx="12352576" cy="1898650"/>
          </a:xfrm>
          <a:prstGeom prst="rect">
            <a:avLst/>
          </a:prstGeom>
        </p:spPr>
        <p:txBody>
          <a:bodyPr lIns="0" tIns="0" rIns="0" bIns="0" rtlCol="0" anchor="t">
            <a:spAutoFit/>
          </a:bodyPr>
          <a:lstStyle/>
          <a:p>
            <a:pPr algn="ctr">
              <a:lnSpc>
                <a:spcPts val="7474"/>
              </a:lnSpc>
            </a:pPr>
            <a:r>
              <a:rPr lang="en-US" sz="6499" b="1">
                <a:solidFill>
                  <a:srgbClr val="0B2B40"/>
                </a:solidFill>
                <a:latin typeface="TT Norms Bold"/>
                <a:ea typeface="TT Norms Bold"/>
                <a:cs typeface="TT Norms Bold"/>
                <a:sym typeface="TT Norms Bold"/>
              </a:rPr>
              <a:t>JACKSON VS. NEIGHBORING MUNICIPAL LEVIES (2024)</a:t>
            </a:r>
          </a:p>
        </p:txBody>
      </p:sp>
      <p:pic>
        <p:nvPicPr>
          <p:cNvPr id="8" name="Picture 8"/>
          <p:cNvPicPr>
            <a:picLocks noChangeAspect="1"/>
          </p:cNvPicPr>
          <p:nvPr/>
        </p:nvPicPr>
        <p:blipFill>
          <a:blip r:embed="rId12"/>
          <a:stretch>
            <a:fillRect/>
          </a:stretch>
        </p:blipFill>
        <p:spPr>
          <a:xfrm>
            <a:off x="-1161132" y="1155416"/>
            <a:ext cx="20601078" cy="1043178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1355" y="9690605"/>
            <a:ext cx="1674520" cy="645589"/>
          </a:xfrm>
          <a:custGeom>
            <a:avLst/>
            <a:gdLst/>
            <a:ahLst/>
            <a:cxnLst/>
            <a:rect l="l" t="t" r="r" b="b"/>
            <a:pathLst>
              <a:path w="1674520" h="645589">
                <a:moveTo>
                  <a:pt x="0" y="0"/>
                </a:moveTo>
                <a:lnTo>
                  <a:pt x="1674520" y="0"/>
                </a:lnTo>
                <a:lnTo>
                  <a:pt x="1674520" y="645589"/>
                </a:lnTo>
                <a:lnTo>
                  <a:pt x="0" y="645589"/>
                </a:lnTo>
                <a:lnTo>
                  <a:pt x="0" y="0"/>
                </a:lnTo>
                <a:close/>
              </a:path>
            </a:pathLst>
          </a:custGeom>
          <a:blipFill>
            <a:blip r:embed="rId2">
              <a:extLst>
                <a:ext uri="{96DAC541-7B7A-43D3-8B79-37D633B846F1}">
                  <asvg:svgBlip xmlns:asvg="http://schemas.microsoft.com/office/drawing/2016/SVG/main" r:embed="rId3"/>
                </a:ext>
              </a:extLst>
            </a:blip>
            <a:stretch>
              <a:fillRect l="-136542" t="-99400"/>
            </a:stretch>
          </a:blipFill>
        </p:spPr>
      </p:sp>
      <p:grpSp>
        <p:nvGrpSpPr>
          <p:cNvPr id="3" name="Group 3"/>
          <p:cNvGrpSpPr/>
          <p:nvPr/>
        </p:nvGrpSpPr>
        <p:grpSpPr>
          <a:xfrm rot="8100000">
            <a:off x="16379163" y="8271880"/>
            <a:ext cx="3388486" cy="2924259"/>
            <a:chOff x="0" y="0"/>
            <a:chExt cx="758751" cy="654801"/>
          </a:xfrm>
        </p:grpSpPr>
        <p:sp>
          <p:nvSpPr>
            <p:cNvPr id="4" name="Freeform 4"/>
            <p:cNvSpPr/>
            <p:nvPr/>
          </p:nvSpPr>
          <p:spPr>
            <a:xfrm>
              <a:off x="54528" y="0"/>
              <a:ext cx="649696" cy="575793"/>
            </a:xfrm>
            <a:custGeom>
              <a:avLst/>
              <a:gdLst/>
              <a:ahLst/>
              <a:cxnLst/>
              <a:rect l="l" t="t" r="r" b="b"/>
              <a:pathLst>
                <a:path w="649696" h="575793">
                  <a:moveTo>
                    <a:pt x="393571" y="536185"/>
                  </a:moveTo>
                  <a:lnTo>
                    <a:pt x="635500" y="118616"/>
                  </a:lnTo>
                  <a:cubicBezTo>
                    <a:pt x="649661" y="94174"/>
                    <a:pt x="649695" y="64031"/>
                    <a:pt x="635590" y="39556"/>
                  </a:cubicBezTo>
                  <a:cubicBezTo>
                    <a:pt x="621484" y="15082"/>
                    <a:pt x="595385" y="0"/>
                    <a:pt x="567137" y="0"/>
                  </a:cubicBezTo>
                  <a:lnTo>
                    <a:pt x="82558" y="0"/>
                  </a:lnTo>
                  <a:cubicBezTo>
                    <a:pt x="54310" y="0"/>
                    <a:pt x="28211" y="15082"/>
                    <a:pt x="14105" y="39556"/>
                  </a:cubicBezTo>
                  <a:cubicBezTo>
                    <a:pt x="0" y="64031"/>
                    <a:pt x="34" y="94174"/>
                    <a:pt x="14195" y="118616"/>
                  </a:cubicBezTo>
                  <a:lnTo>
                    <a:pt x="256124" y="536185"/>
                  </a:lnTo>
                  <a:cubicBezTo>
                    <a:pt x="270328" y="560700"/>
                    <a:pt x="296515" y="575793"/>
                    <a:pt x="324847" y="575793"/>
                  </a:cubicBezTo>
                  <a:cubicBezTo>
                    <a:pt x="353180" y="575793"/>
                    <a:pt x="379367" y="560700"/>
                    <a:pt x="393571" y="536185"/>
                  </a:cubicBezTo>
                  <a:close/>
                </a:path>
              </a:pathLst>
            </a:custGeom>
            <a:solidFill>
              <a:srgbClr val="0B2B40"/>
            </a:solidFill>
          </p:spPr>
        </p:sp>
        <p:sp>
          <p:nvSpPr>
            <p:cNvPr id="5" name="TextBox 5"/>
            <p:cNvSpPr txBox="1"/>
            <p:nvPr/>
          </p:nvSpPr>
          <p:spPr>
            <a:xfrm>
              <a:off x="118555" y="-853"/>
              <a:ext cx="521641" cy="351640"/>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a:off x="1672302" y="-371166"/>
            <a:ext cx="2070100" cy="859092"/>
          </a:xfrm>
          <a:custGeom>
            <a:avLst/>
            <a:gdLst/>
            <a:ahLst/>
            <a:cxnLst/>
            <a:rect l="l" t="t" r="r" b="b"/>
            <a:pathLst>
              <a:path w="2070100" h="859092">
                <a:moveTo>
                  <a:pt x="0" y="0"/>
                </a:moveTo>
                <a:lnTo>
                  <a:pt x="2070100" y="0"/>
                </a:lnTo>
                <a:lnTo>
                  <a:pt x="2070100" y="859091"/>
                </a:lnTo>
                <a:lnTo>
                  <a:pt x="0" y="859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flipV="1">
            <a:off x="16914815" y="736098"/>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2">
              <a:extLst>
                <a:ext uri="{96DAC541-7B7A-43D3-8B79-37D633B846F1}">
                  <asvg:svgBlip xmlns:asvg="http://schemas.microsoft.com/office/drawing/2016/SVG/main" r:embed="rId3"/>
                </a:ext>
              </a:extLst>
            </a:blip>
            <a:stretch>
              <a:fillRect l="-169653" t="-119975"/>
            </a:stretch>
          </a:blipFill>
        </p:spPr>
      </p:sp>
      <p:sp>
        <p:nvSpPr>
          <p:cNvPr id="8" name="Freeform 8"/>
          <p:cNvSpPr/>
          <p:nvPr/>
        </p:nvSpPr>
        <p:spPr>
          <a:xfrm flipH="1">
            <a:off x="-2525895" y="-1999021"/>
            <a:ext cx="3718750" cy="4114800"/>
          </a:xfrm>
          <a:custGeom>
            <a:avLst/>
            <a:gdLst/>
            <a:ahLst/>
            <a:cxnLst/>
            <a:rect l="l" t="t" r="r" b="b"/>
            <a:pathLst>
              <a:path w="3718750" h="4114800">
                <a:moveTo>
                  <a:pt x="3718751" y="0"/>
                </a:moveTo>
                <a:lnTo>
                  <a:pt x="0" y="0"/>
                </a:lnTo>
                <a:lnTo>
                  <a:pt x="0" y="4114800"/>
                </a:lnTo>
                <a:lnTo>
                  <a:pt x="3718751" y="4114800"/>
                </a:lnTo>
                <a:lnTo>
                  <a:pt x="371875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3414228" y="758825"/>
            <a:ext cx="11459544" cy="1898650"/>
          </a:xfrm>
          <a:prstGeom prst="rect">
            <a:avLst/>
          </a:prstGeom>
        </p:spPr>
        <p:txBody>
          <a:bodyPr lIns="0" tIns="0" rIns="0" bIns="0" rtlCol="0" anchor="t">
            <a:spAutoFit/>
          </a:bodyPr>
          <a:lstStyle/>
          <a:p>
            <a:pPr algn="ctr">
              <a:lnSpc>
                <a:spcPts val="7474"/>
              </a:lnSpc>
            </a:pPr>
            <a:r>
              <a:rPr lang="en-US" sz="6499" b="1" u="sng">
                <a:solidFill>
                  <a:srgbClr val="0B2B40"/>
                </a:solidFill>
                <a:latin typeface="TT Norms Bold"/>
                <a:ea typeface="TT Norms Bold"/>
                <a:cs typeface="TT Norms Bold"/>
                <a:sym typeface="TT Norms Bold"/>
              </a:rPr>
              <a:t>WHY IS A TAX INCREASE NECESSARY?</a:t>
            </a:r>
          </a:p>
        </p:txBody>
      </p:sp>
      <p:sp>
        <p:nvSpPr>
          <p:cNvPr id="10" name="TextBox 10"/>
          <p:cNvSpPr txBox="1"/>
          <p:nvPr/>
        </p:nvSpPr>
        <p:spPr>
          <a:xfrm>
            <a:off x="2283015" y="3297351"/>
            <a:ext cx="13721969" cy="4864735"/>
          </a:xfrm>
          <a:prstGeom prst="rect">
            <a:avLst/>
          </a:prstGeom>
        </p:spPr>
        <p:txBody>
          <a:bodyPr lIns="0" tIns="0" rIns="0" bIns="0" rtlCol="0" anchor="t">
            <a:spAutoFit/>
          </a:bodyPr>
          <a:lstStyle/>
          <a:p>
            <a:pPr marL="669288" lvl="1" indent="-334644" algn="l">
              <a:lnSpc>
                <a:spcPts val="4339"/>
              </a:lnSpc>
              <a:buFont typeface="Arial"/>
              <a:buChar char="•"/>
            </a:pPr>
            <a:r>
              <a:rPr lang="en-US" sz="3099" spc="15">
                <a:solidFill>
                  <a:srgbClr val="0B2B40"/>
                </a:solidFill>
                <a:latin typeface="TT Norms"/>
                <a:ea typeface="TT Norms"/>
                <a:cs typeface="TT Norms"/>
                <a:sym typeface="TT Norms"/>
              </a:rPr>
              <a:t>An increase is necessary to maintain the level of services residents have come to expect</a:t>
            </a:r>
          </a:p>
          <a:p>
            <a:pPr algn="l">
              <a:lnSpc>
                <a:spcPts val="4339"/>
              </a:lnSpc>
            </a:pPr>
            <a:r>
              <a:rPr lang="en-US" sz="3099" spc="15">
                <a:solidFill>
                  <a:srgbClr val="0B2B40"/>
                </a:solidFill>
                <a:latin typeface="TT Norms"/>
                <a:ea typeface="TT Norms"/>
                <a:cs typeface="TT Norms"/>
                <a:sym typeface="TT Norms"/>
              </a:rPr>
              <a:t> </a:t>
            </a:r>
          </a:p>
          <a:p>
            <a:pPr marL="669288" lvl="1" indent="-334644" algn="l">
              <a:lnSpc>
                <a:spcPts val="4339"/>
              </a:lnSpc>
              <a:buFont typeface="Arial"/>
              <a:buChar char="•"/>
            </a:pPr>
            <a:r>
              <a:rPr lang="en-US" sz="3099" spc="15">
                <a:solidFill>
                  <a:srgbClr val="0B2B40"/>
                </a:solidFill>
                <a:latin typeface="TT Norms"/>
                <a:ea typeface="TT Norms"/>
                <a:cs typeface="TT Norms"/>
                <a:sym typeface="TT Norms"/>
              </a:rPr>
              <a:t>Many cost factors have contributed. Increases in pension, workers' compensation, liability insurance, and public safety far exceed the 2% increase in tax revenues being collected.</a:t>
            </a:r>
          </a:p>
          <a:p>
            <a:pPr algn="l">
              <a:lnSpc>
                <a:spcPts val="4339"/>
              </a:lnSpc>
            </a:pPr>
            <a:endParaRPr lang="en-US" sz="3099" spc="15">
              <a:solidFill>
                <a:srgbClr val="0B2B40"/>
              </a:solidFill>
              <a:latin typeface="TT Norms"/>
              <a:ea typeface="TT Norms"/>
              <a:cs typeface="TT Norms"/>
              <a:sym typeface="TT Norms"/>
            </a:endParaRPr>
          </a:p>
          <a:p>
            <a:pPr marL="669288" lvl="1" indent="-334644" algn="l">
              <a:lnSpc>
                <a:spcPts val="4339"/>
              </a:lnSpc>
              <a:buFont typeface="Arial"/>
              <a:buChar char="•"/>
            </a:pPr>
            <a:r>
              <a:rPr lang="en-US" sz="3099" spc="15">
                <a:solidFill>
                  <a:srgbClr val="0B2B40"/>
                </a:solidFill>
                <a:latin typeface="TT Norms"/>
                <a:ea typeface="TT Norms"/>
                <a:cs typeface="TT Norms"/>
                <a:sym typeface="TT Norms"/>
              </a:rPr>
              <a:t>Increased cost of everyday goods and services</a:t>
            </a:r>
          </a:p>
          <a:p>
            <a:pPr algn="l">
              <a:lnSpc>
                <a:spcPts val="4339"/>
              </a:lnSpc>
            </a:pPr>
            <a:endParaRPr lang="en-US" sz="3099" spc="15">
              <a:solidFill>
                <a:srgbClr val="0B2B40"/>
              </a:solidFill>
              <a:latin typeface="TT Norms"/>
              <a:ea typeface="TT Norms"/>
              <a:cs typeface="TT Norms"/>
              <a:sym typeface="TT Nor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72674" y="9592329"/>
            <a:ext cx="1674520" cy="645589"/>
          </a:xfrm>
          <a:custGeom>
            <a:avLst/>
            <a:gdLst/>
            <a:ahLst/>
            <a:cxnLst/>
            <a:rect l="l" t="t" r="r" b="b"/>
            <a:pathLst>
              <a:path w="1674520" h="645589">
                <a:moveTo>
                  <a:pt x="0" y="0"/>
                </a:moveTo>
                <a:lnTo>
                  <a:pt x="1674520" y="0"/>
                </a:lnTo>
                <a:lnTo>
                  <a:pt x="1674520" y="645589"/>
                </a:lnTo>
                <a:lnTo>
                  <a:pt x="0" y="645589"/>
                </a:lnTo>
                <a:lnTo>
                  <a:pt x="0" y="0"/>
                </a:lnTo>
                <a:close/>
              </a:path>
            </a:pathLst>
          </a:custGeom>
          <a:blipFill>
            <a:blip r:embed="rId2">
              <a:extLst>
                <a:ext uri="{96DAC541-7B7A-43D3-8B79-37D633B846F1}">
                  <asvg:svgBlip xmlns:asvg="http://schemas.microsoft.com/office/drawing/2016/SVG/main" r:embed="rId3"/>
                </a:ext>
              </a:extLst>
            </a:blip>
            <a:stretch>
              <a:fillRect l="-136542" t="-99400"/>
            </a:stretch>
          </a:blipFill>
        </p:spPr>
      </p:sp>
      <p:grpSp>
        <p:nvGrpSpPr>
          <p:cNvPr id="3" name="Group 3"/>
          <p:cNvGrpSpPr/>
          <p:nvPr/>
        </p:nvGrpSpPr>
        <p:grpSpPr>
          <a:xfrm rot="8100000">
            <a:off x="15955022" y="8452994"/>
            <a:ext cx="3388486" cy="2924259"/>
            <a:chOff x="0" y="0"/>
            <a:chExt cx="758751" cy="654801"/>
          </a:xfrm>
        </p:grpSpPr>
        <p:sp>
          <p:nvSpPr>
            <p:cNvPr id="4" name="Freeform 4"/>
            <p:cNvSpPr/>
            <p:nvPr/>
          </p:nvSpPr>
          <p:spPr>
            <a:xfrm>
              <a:off x="54528" y="0"/>
              <a:ext cx="649696" cy="575793"/>
            </a:xfrm>
            <a:custGeom>
              <a:avLst/>
              <a:gdLst/>
              <a:ahLst/>
              <a:cxnLst/>
              <a:rect l="l" t="t" r="r" b="b"/>
              <a:pathLst>
                <a:path w="649696" h="575793">
                  <a:moveTo>
                    <a:pt x="393571" y="536185"/>
                  </a:moveTo>
                  <a:lnTo>
                    <a:pt x="635500" y="118616"/>
                  </a:lnTo>
                  <a:cubicBezTo>
                    <a:pt x="649661" y="94174"/>
                    <a:pt x="649695" y="64031"/>
                    <a:pt x="635590" y="39556"/>
                  </a:cubicBezTo>
                  <a:cubicBezTo>
                    <a:pt x="621484" y="15082"/>
                    <a:pt x="595385" y="0"/>
                    <a:pt x="567137" y="0"/>
                  </a:cubicBezTo>
                  <a:lnTo>
                    <a:pt x="82558" y="0"/>
                  </a:lnTo>
                  <a:cubicBezTo>
                    <a:pt x="54310" y="0"/>
                    <a:pt x="28211" y="15082"/>
                    <a:pt x="14105" y="39556"/>
                  </a:cubicBezTo>
                  <a:cubicBezTo>
                    <a:pt x="0" y="64031"/>
                    <a:pt x="34" y="94174"/>
                    <a:pt x="14195" y="118616"/>
                  </a:cubicBezTo>
                  <a:lnTo>
                    <a:pt x="256124" y="536185"/>
                  </a:lnTo>
                  <a:cubicBezTo>
                    <a:pt x="270328" y="560700"/>
                    <a:pt x="296515" y="575793"/>
                    <a:pt x="324847" y="575793"/>
                  </a:cubicBezTo>
                  <a:cubicBezTo>
                    <a:pt x="353180" y="575793"/>
                    <a:pt x="379367" y="560700"/>
                    <a:pt x="393571" y="536185"/>
                  </a:cubicBezTo>
                  <a:close/>
                </a:path>
              </a:pathLst>
            </a:custGeom>
            <a:solidFill>
              <a:srgbClr val="0B2B40"/>
            </a:solidFill>
          </p:spPr>
        </p:sp>
        <p:sp>
          <p:nvSpPr>
            <p:cNvPr id="5" name="TextBox 5"/>
            <p:cNvSpPr txBox="1"/>
            <p:nvPr/>
          </p:nvSpPr>
          <p:spPr>
            <a:xfrm>
              <a:off x="118555" y="-853"/>
              <a:ext cx="521641" cy="351640"/>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a:off x="1672302" y="-371166"/>
            <a:ext cx="2070100" cy="859092"/>
          </a:xfrm>
          <a:custGeom>
            <a:avLst/>
            <a:gdLst/>
            <a:ahLst/>
            <a:cxnLst/>
            <a:rect l="l" t="t" r="r" b="b"/>
            <a:pathLst>
              <a:path w="2070100" h="859092">
                <a:moveTo>
                  <a:pt x="0" y="0"/>
                </a:moveTo>
                <a:lnTo>
                  <a:pt x="2070100" y="0"/>
                </a:lnTo>
                <a:lnTo>
                  <a:pt x="2070100" y="859091"/>
                </a:lnTo>
                <a:lnTo>
                  <a:pt x="0" y="859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flipV="1">
            <a:off x="16914815" y="736098"/>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2">
              <a:extLst>
                <a:ext uri="{96DAC541-7B7A-43D3-8B79-37D633B846F1}">
                  <asvg:svgBlip xmlns:asvg="http://schemas.microsoft.com/office/drawing/2016/SVG/main" r:embed="rId3"/>
                </a:ext>
              </a:extLst>
            </a:blip>
            <a:stretch>
              <a:fillRect l="-169653" t="-119975"/>
            </a:stretch>
          </a:blipFill>
        </p:spPr>
      </p:sp>
      <p:sp>
        <p:nvSpPr>
          <p:cNvPr id="8" name="Freeform 8"/>
          <p:cNvSpPr/>
          <p:nvPr/>
        </p:nvSpPr>
        <p:spPr>
          <a:xfrm flipH="1">
            <a:off x="-2046448" y="-1763150"/>
            <a:ext cx="3718750" cy="4114800"/>
          </a:xfrm>
          <a:custGeom>
            <a:avLst/>
            <a:gdLst/>
            <a:ahLst/>
            <a:cxnLst/>
            <a:rect l="l" t="t" r="r" b="b"/>
            <a:pathLst>
              <a:path w="3718750" h="4114800">
                <a:moveTo>
                  <a:pt x="3718750" y="0"/>
                </a:moveTo>
                <a:lnTo>
                  <a:pt x="0" y="0"/>
                </a:lnTo>
                <a:lnTo>
                  <a:pt x="0" y="4114800"/>
                </a:lnTo>
                <a:lnTo>
                  <a:pt x="3718750" y="4114800"/>
                </a:lnTo>
                <a:lnTo>
                  <a:pt x="371875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2420064" y="565150"/>
            <a:ext cx="13447872" cy="955675"/>
          </a:xfrm>
          <a:prstGeom prst="rect">
            <a:avLst/>
          </a:prstGeom>
        </p:spPr>
        <p:txBody>
          <a:bodyPr lIns="0" tIns="0" rIns="0" bIns="0" rtlCol="0" anchor="t">
            <a:spAutoFit/>
          </a:bodyPr>
          <a:lstStyle/>
          <a:p>
            <a:pPr algn="ctr">
              <a:lnSpc>
                <a:spcPts val="7474"/>
              </a:lnSpc>
            </a:pPr>
            <a:r>
              <a:rPr lang="en-US" sz="6499" b="1" u="sng">
                <a:solidFill>
                  <a:srgbClr val="0B2B40"/>
                </a:solidFill>
                <a:latin typeface="TT Norms Bold"/>
                <a:ea typeface="TT Norms Bold"/>
                <a:cs typeface="TT Norms Bold"/>
                <a:sym typeface="TT Norms Bold"/>
              </a:rPr>
              <a:t>2025 BUDGET SUMMARY</a:t>
            </a:r>
          </a:p>
        </p:txBody>
      </p:sp>
      <p:sp>
        <p:nvSpPr>
          <p:cNvPr id="10" name="TextBox 10"/>
          <p:cNvSpPr txBox="1"/>
          <p:nvPr/>
        </p:nvSpPr>
        <p:spPr>
          <a:xfrm>
            <a:off x="1237490" y="2058888"/>
            <a:ext cx="15813021" cy="6817059"/>
          </a:xfrm>
          <a:prstGeom prst="rect">
            <a:avLst/>
          </a:prstGeom>
        </p:spPr>
        <p:txBody>
          <a:bodyPr lIns="0" tIns="0" rIns="0" bIns="0" rtlCol="0" anchor="t">
            <a:spAutoFit/>
          </a:bodyPr>
          <a:lstStyle/>
          <a:p>
            <a:pPr marL="635876" lvl="1" indent="-317938" algn="just">
              <a:lnSpc>
                <a:spcPts val="4123"/>
              </a:lnSpc>
              <a:buFont typeface="Arial"/>
              <a:buChar char="•"/>
            </a:pPr>
            <a:r>
              <a:rPr lang="en-US" sz="2945" spc="29" dirty="0">
                <a:solidFill>
                  <a:srgbClr val="0B2B40"/>
                </a:solidFill>
                <a:latin typeface="TT Norms"/>
                <a:ea typeface="TT Norms"/>
                <a:cs typeface="TT Norms"/>
                <a:sym typeface="TT Norms"/>
              </a:rPr>
              <a:t>Reassessments do not increase the total amount of revenue to be raised by taxation</a:t>
            </a:r>
          </a:p>
          <a:p>
            <a:pPr algn="just">
              <a:lnSpc>
                <a:spcPts val="4123"/>
              </a:lnSpc>
            </a:pPr>
            <a:endParaRPr lang="en-US" sz="2945" spc="29" dirty="0">
              <a:solidFill>
                <a:srgbClr val="0B2B40"/>
              </a:solidFill>
              <a:latin typeface="TT Norms"/>
              <a:ea typeface="TT Norms"/>
              <a:cs typeface="TT Norms"/>
              <a:sym typeface="TT Norms"/>
            </a:endParaRPr>
          </a:p>
          <a:p>
            <a:pPr marL="635876" lvl="1" indent="-317938" algn="just">
              <a:lnSpc>
                <a:spcPts val="4123"/>
              </a:lnSpc>
              <a:buFont typeface="Arial"/>
              <a:buChar char="•"/>
            </a:pPr>
            <a:r>
              <a:rPr lang="en-US" sz="2945" spc="29" dirty="0">
                <a:solidFill>
                  <a:srgbClr val="0B2B40"/>
                </a:solidFill>
                <a:latin typeface="TT Norms"/>
                <a:ea typeface="TT Norms"/>
                <a:cs typeface="TT Norms"/>
                <a:sym typeface="TT Norms"/>
              </a:rPr>
              <a:t>2% Increase of the Municipal Tax Levy, $675,374 in additional revenue generated</a:t>
            </a:r>
          </a:p>
          <a:p>
            <a:pPr algn="just">
              <a:lnSpc>
                <a:spcPts val="4123"/>
              </a:lnSpc>
            </a:pPr>
            <a:endParaRPr lang="en-US" sz="2945" spc="29" dirty="0">
              <a:solidFill>
                <a:srgbClr val="0B2B40"/>
              </a:solidFill>
              <a:latin typeface="TT Norms"/>
              <a:ea typeface="TT Norms"/>
              <a:cs typeface="TT Norms"/>
              <a:sym typeface="TT Norms"/>
            </a:endParaRPr>
          </a:p>
          <a:p>
            <a:pPr marL="635876" lvl="1" indent="-317938" algn="just">
              <a:lnSpc>
                <a:spcPts val="4123"/>
              </a:lnSpc>
              <a:buFont typeface="Arial"/>
              <a:buChar char="•"/>
            </a:pPr>
            <a:r>
              <a:rPr lang="en-US" sz="2945" spc="29" dirty="0">
                <a:solidFill>
                  <a:srgbClr val="0B2B40"/>
                </a:solidFill>
                <a:latin typeface="TT Norms"/>
                <a:ea typeface="TT Norms"/>
                <a:cs typeface="TT Norms"/>
                <a:sym typeface="TT Norms"/>
              </a:rPr>
              <a:t>Allows for continued progress towards longer-term Open Space and Capital plans</a:t>
            </a:r>
          </a:p>
          <a:p>
            <a:pPr algn="just">
              <a:lnSpc>
                <a:spcPts val="4123"/>
              </a:lnSpc>
            </a:pPr>
            <a:endParaRPr lang="en-US" sz="2945" spc="29" dirty="0">
              <a:solidFill>
                <a:srgbClr val="0B2B40"/>
              </a:solidFill>
              <a:latin typeface="TT Norms"/>
              <a:ea typeface="TT Norms"/>
              <a:cs typeface="TT Norms"/>
              <a:sym typeface="TT Norms"/>
            </a:endParaRPr>
          </a:p>
          <a:p>
            <a:pPr marL="635876" lvl="1" indent="-317938" algn="just">
              <a:lnSpc>
                <a:spcPts val="4123"/>
              </a:lnSpc>
              <a:buFont typeface="Arial"/>
              <a:buChar char="•"/>
            </a:pPr>
            <a:r>
              <a:rPr lang="en-US" sz="2945" spc="29" dirty="0">
                <a:solidFill>
                  <a:srgbClr val="0B2B40"/>
                </a:solidFill>
                <a:latin typeface="TT Norms"/>
                <a:ea typeface="TT Norms"/>
                <a:cs typeface="TT Norms"/>
                <a:sym typeface="TT Norms"/>
              </a:rPr>
              <a:t>2025 proposed municipal tax rate is 0.254 per $100 assessed value</a:t>
            </a:r>
          </a:p>
          <a:p>
            <a:pPr algn="just">
              <a:lnSpc>
                <a:spcPts val="4123"/>
              </a:lnSpc>
            </a:pPr>
            <a:endParaRPr lang="en-US" sz="2945" spc="29" dirty="0">
              <a:solidFill>
                <a:srgbClr val="0B2B40"/>
              </a:solidFill>
              <a:latin typeface="TT Norms"/>
              <a:ea typeface="TT Norms"/>
              <a:cs typeface="TT Norms"/>
              <a:sym typeface="TT Norms"/>
            </a:endParaRPr>
          </a:p>
          <a:p>
            <a:pPr marL="635876" lvl="1" indent="-317938" algn="just">
              <a:lnSpc>
                <a:spcPts val="4123"/>
              </a:lnSpc>
              <a:buFont typeface="Arial"/>
              <a:buChar char="•"/>
            </a:pPr>
            <a:r>
              <a:rPr lang="en-US" sz="2945" spc="29" dirty="0">
                <a:solidFill>
                  <a:srgbClr val="0B2B40"/>
                </a:solidFill>
                <a:latin typeface="TT Norms"/>
                <a:ea typeface="TT Norms"/>
                <a:cs typeface="TT Norms"/>
                <a:sym typeface="TT Norms"/>
              </a:rPr>
              <a:t>The 2025 municipal tax levied on an average assessed home valued at $652,896 is $1,661 annually</a:t>
            </a:r>
          </a:p>
          <a:p>
            <a:pPr algn="just">
              <a:lnSpc>
                <a:spcPts val="4123"/>
              </a:lnSpc>
            </a:pPr>
            <a:endParaRPr lang="en-US" sz="2945" spc="29" dirty="0">
              <a:solidFill>
                <a:srgbClr val="0B2B40"/>
              </a:solidFill>
              <a:latin typeface="TT Norms"/>
              <a:ea typeface="TT Norms"/>
              <a:cs typeface="TT Norms"/>
              <a:sym typeface="TT Norms"/>
            </a:endParaRPr>
          </a:p>
          <a:p>
            <a:pPr marL="635876" lvl="1" indent="-317938" algn="just">
              <a:lnSpc>
                <a:spcPts val="4123"/>
              </a:lnSpc>
              <a:buFont typeface="Arial"/>
              <a:buChar char="•"/>
            </a:pPr>
            <a:r>
              <a:rPr lang="en-US" sz="2945" spc="29" dirty="0">
                <a:solidFill>
                  <a:srgbClr val="0B2B40"/>
                </a:solidFill>
                <a:latin typeface="TT Norms"/>
                <a:ea typeface="TT Norms"/>
                <a:cs typeface="TT Norms"/>
                <a:sym typeface="TT Norms"/>
              </a:rPr>
              <a:t>To the average homeowner assessed in 2024 at $332,938 and assessed at $652,896 in 2025, they would experience a $1 increase in local purpose municipal taxes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8579">
            <a:off x="11853189" y="-854599"/>
            <a:ext cx="12869622" cy="9976523"/>
          </a:xfrm>
          <a:custGeom>
            <a:avLst/>
            <a:gdLst/>
            <a:ahLst/>
            <a:cxnLst/>
            <a:rect l="l" t="t" r="r" b="b"/>
            <a:pathLst>
              <a:path w="12869622" h="9976523">
                <a:moveTo>
                  <a:pt x="0" y="0"/>
                </a:moveTo>
                <a:lnTo>
                  <a:pt x="12869622" y="0"/>
                </a:lnTo>
                <a:lnTo>
                  <a:pt x="12869622" y="9976523"/>
                </a:lnTo>
                <a:lnTo>
                  <a:pt x="0" y="9976523"/>
                </a:lnTo>
                <a:lnTo>
                  <a:pt x="0" y="0"/>
                </a:lnTo>
                <a:close/>
              </a:path>
            </a:pathLst>
          </a:custGeom>
          <a:blipFill>
            <a:blip r:embed="rId2">
              <a:extLst>
                <a:ext uri="{96DAC541-7B7A-43D3-8B79-37D633B846F1}">
                  <asvg:svgBlip xmlns:asvg="http://schemas.microsoft.com/office/drawing/2016/SVG/main" r:embed="rId3"/>
                </a:ext>
              </a:extLst>
            </a:blip>
            <a:stretch>
              <a:fillRect b="-21259"/>
            </a:stretch>
          </a:blipFill>
        </p:spPr>
      </p:sp>
      <p:grpSp>
        <p:nvGrpSpPr>
          <p:cNvPr id="3" name="Group 3"/>
          <p:cNvGrpSpPr/>
          <p:nvPr/>
        </p:nvGrpSpPr>
        <p:grpSpPr>
          <a:xfrm rot="255229">
            <a:off x="-1490358" y="8609204"/>
            <a:ext cx="21078250" cy="3093182"/>
            <a:chOff x="0" y="0"/>
            <a:chExt cx="5551473" cy="814665"/>
          </a:xfrm>
        </p:grpSpPr>
        <p:sp>
          <p:nvSpPr>
            <p:cNvPr id="4" name="Freeform 4"/>
            <p:cNvSpPr/>
            <p:nvPr/>
          </p:nvSpPr>
          <p:spPr>
            <a:xfrm>
              <a:off x="0" y="0"/>
              <a:ext cx="5551474" cy="814665"/>
            </a:xfrm>
            <a:custGeom>
              <a:avLst/>
              <a:gdLst/>
              <a:ahLst/>
              <a:cxnLst/>
              <a:rect l="l" t="t" r="r" b="b"/>
              <a:pathLst>
                <a:path w="5551474" h="814665">
                  <a:moveTo>
                    <a:pt x="0" y="0"/>
                  </a:moveTo>
                  <a:lnTo>
                    <a:pt x="5551474" y="0"/>
                  </a:lnTo>
                  <a:lnTo>
                    <a:pt x="5551474" y="814665"/>
                  </a:lnTo>
                  <a:lnTo>
                    <a:pt x="0" y="814665"/>
                  </a:lnTo>
                  <a:close/>
                </a:path>
              </a:pathLst>
            </a:custGeom>
            <a:solidFill>
              <a:srgbClr val="0B2B40"/>
            </a:solidFill>
          </p:spPr>
        </p:sp>
        <p:sp>
          <p:nvSpPr>
            <p:cNvPr id="5" name="TextBox 5"/>
            <p:cNvSpPr txBox="1"/>
            <p:nvPr/>
          </p:nvSpPr>
          <p:spPr>
            <a:xfrm>
              <a:off x="0" y="-47625"/>
              <a:ext cx="5551473" cy="862290"/>
            </a:xfrm>
            <a:prstGeom prst="rect">
              <a:avLst/>
            </a:prstGeom>
          </p:spPr>
          <p:txBody>
            <a:bodyPr lIns="50800" tIns="50800" rIns="50800" bIns="50800" rtlCol="0" anchor="ctr"/>
            <a:lstStyle/>
            <a:p>
              <a:pPr algn="ctr">
                <a:lnSpc>
                  <a:spcPts val="3500"/>
                </a:lnSpc>
              </a:pPr>
              <a:endParaRPr/>
            </a:p>
          </p:txBody>
        </p:sp>
      </p:grpSp>
      <p:grpSp>
        <p:nvGrpSpPr>
          <p:cNvPr id="6" name="Group 6"/>
          <p:cNvGrpSpPr/>
          <p:nvPr/>
        </p:nvGrpSpPr>
        <p:grpSpPr>
          <a:xfrm>
            <a:off x="9743864" y="3789357"/>
            <a:ext cx="8372786" cy="5754681"/>
            <a:chOff x="0" y="0"/>
            <a:chExt cx="886939" cy="609600"/>
          </a:xfrm>
        </p:grpSpPr>
        <p:sp>
          <p:nvSpPr>
            <p:cNvPr id="7" name="Freeform 7"/>
            <p:cNvSpPr/>
            <p:nvPr/>
          </p:nvSpPr>
          <p:spPr>
            <a:xfrm>
              <a:off x="6740" y="0"/>
              <a:ext cx="873460" cy="609600"/>
            </a:xfrm>
            <a:custGeom>
              <a:avLst/>
              <a:gdLst/>
              <a:ahLst/>
              <a:cxnLst/>
              <a:rect l="l" t="t" r="r" b="b"/>
              <a:pathLst>
                <a:path w="873460" h="609600">
                  <a:moveTo>
                    <a:pt x="224200" y="0"/>
                  </a:moveTo>
                  <a:lnTo>
                    <a:pt x="852459" y="0"/>
                  </a:lnTo>
                  <a:cubicBezTo>
                    <a:pt x="858886" y="0"/>
                    <a:pt x="864921" y="3089"/>
                    <a:pt x="868679" y="8303"/>
                  </a:cubicBezTo>
                  <a:cubicBezTo>
                    <a:pt x="872437" y="13517"/>
                    <a:pt x="873459" y="20219"/>
                    <a:pt x="871427" y="26316"/>
                  </a:cubicBezTo>
                  <a:lnTo>
                    <a:pt x="685771" y="583284"/>
                  </a:lnTo>
                  <a:cubicBezTo>
                    <a:pt x="680532" y="599000"/>
                    <a:pt x="665825" y="609600"/>
                    <a:pt x="649259" y="609600"/>
                  </a:cubicBezTo>
                  <a:lnTo>
                    <a:pt x="21000" y="609600"/>
                  </a:lnTo>
                  <a:cubicBezTo>
                    <a:pt x="14573" y="609600"/>
                    <a:pt x="8538" y="606511"/>
                    <a:pt x="4780" y="601297"/>
                  </a:cubicBezTo>
                  <a:cubicBezTo>
                    <a:pt x="1022" y="596083"/>
                    <a:pt x="0" y="589381"/>
                    <a:pt x="2032" y="583284"/>
                  </a:cubicBezTo>
                  <a:lnTo>
                    <a:pt x="187688" y="26316"/>
                  </a:lnTo>
                  <a:cubicBezTo>
                    <a:pt x="192927" y="10600"/>
                    <a:pt x="207634" y="0"/>
                    <a:pt x="224200" y="0"/>
                  </a:cubicBezTo>
                  <a:close/>
                </a:path>
              </a:pathLst>
            </a:custGeom>
            <a:blipFill>
              <a:blip r:embed="rId4"/>
              <a:stretch>
                <a:fillRect l="-12180" r="-12180"/>
              </a:stretch>
            </a:blipFill>
          </p:spPr>
        </p:sp>
      </p:grpSp>
      <p:sp>
        <p:nvSpPr>
          <p:cNvPr id="8" name="Freeform 8"/>
          <p:cNvSpPr/>
          <p:nvPr/>
        </p:nvSpPr>
        <p:spPr>
          <a:xfrm rot="8738986">
            <a:off x="-1153362" y="-813832"/>
            <a:ext cx="2306724" cy="1854029"/>
          </a:xfrm>
          <a:custGeom>
            <a:avLst/>
            <a:gdLst/>
            <a:ahLst/>
            <a:cxnLst/>
            <a:rect l="l" t="t" r="r" b="b"/>
            <a:pathLst>
              <a:path w="2306724" h="1854029">
                <a:moveTo>
                  <a:pt x="0" y="0"/>
                </a:moveTo>
                <a:lnTo>
                  <a:pt x="2306724" y="0"/>
                </a:lnTo>
                <a:lnTo>
                  <a:pt x="2306724" y="1854029"/>
                </a:lnTo>
                <a:lnTo>
                  <a:pt x="0" y="1854029"/>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sp>
      <p:sp>
        <p:nvSpPr>
          <p:cNvPr id="9" name="Freeform 9"/>
          <p:cNvSpPr/>
          <p:nvPr/>
        </p:nvSpPr>
        <p:spPr>
          <a:xfrm>
            <a:off x="16571589" y="7641224"/>
            <a:ext cx="2652793" cy="3080167"/>
          </a:xfrm>
          <a:custGeom>
            <a:avLst/>
            <a:gdLst/>
            <a:ahLst/>
            <a:cxnLst/>
            <a:rect l="l" t="t" r="r" b="b"/>
            <a:pathLst>
              <a:path w="2652793" h="3080167">
                <a:moveTo>
                  <a:pt x="0" y="0"/>
                </a:moveTo>
                <a:lnTo>
                  <a:pt x="2652794" y="0"/>
                </a:lnTo>
                <a:lnTo>
                  <a:pt x="2652794" y="3080166"/>
                </a:lnTo>
                <a:lnTo>
                  <a:pt x="0" y="3080166"/>
                </a:lnTo>
                <a:lnTo>
                  <a:pt x="0" y="0"/>
                </a:lnTo>
                <a:close/>
              </a:path>
            </a:pathLst>
          </a:custGeom>
          <a:blipFill>
            <a:blip r:embed="rId7">
              <a:alphaModFix amt="50000"/>
              <a:extLst>
                <a:ext uri="{96DAC541-7B7A-43D3-8B79-37D633B846F1}">
                  <asvg:svgBlip xmlns:asvg="http://schemas.microsoft.com/office/drawing/2016/SVG/main" r:embed="rId8"/>
                </a:ext>
              </a:extLst>
            </a:blip>
            <a:stretch>
              <a:fillRect/>
            </a:stretch>
          </a:blipFill>
        </p:spPr>
      </p:sp>
      <p:sp>
        <p:nvSpPr>
          <p:cNvPr id="10" name="Freeform 10"/>
          <p:cNvSpPr/>
          <p:nvPr/>
        </p:nvSpPr>
        <p:spPr>
          <a:xfrm rot="5400000">
            <a:off x="9302016" y="1339522"/>
            <a:ext cx="1468900" cy="585204"/>
          </a:xfrm>
          <a:custGeom>
            <a:avLst/>
            <a:gdLst/>
            <a:ahLst/>
            <a:cxnLst/>
            <a:rect l="l" t="t" r="r" b="b"/>
            <a:pathLst>
              <a:path w="1468900" h="585204">
                <a:moveTo>
                  <a:pt x="0" y="0"/>
                </a:moveTo>
                <a:lnTo>
                  <a:pt x="1468900" y="0"/>
                </a:lnTo>
                <a:lnTo>
                  <a:pt x="1468900" y="585205"/>
                </a:lnTo>
                <a:lnTo>
                  <a:pt x="0" y="585205"/>
                </a:lnTo>
                <a:lnTo>
                  <a:pt x="0" y="0"/>
                </a:lnTo>
                <a:close/>
              </a:path>
            </a:pathLst>
          </a:custGeom>
          <a:blipFill>
            <a:blip r:embed="rId9">
              <a:extLst>
                <a:ext uri="{96DAC541-7B7A-43D3-8B79-37D633B846F1}">
                  <asvg:svgBlip xmlns:asvg="http://schemas.microsoft.com/office/drawing/2016/SVG/main" r:embed="rId10"/>
                </a:ext>
              </a:extLst>
            </a:blip>
            <a:stretch>
              <a:fillRect l="-169653" t="-119975"/>
            </a:stretch>
          </a:blipFill>
        </p:spPr>
      </p:sp>
      <p:sp>
        <p:nvSpPr>
          <p:cNvPr id="11" name="Freeform 11"/>
          <p:cNvSpPr/>
          <p:nvPr/>
        </p:nvSpPr>
        <p:spPr>
          <a:xfrm rot="-10800000">
            <a:off x="3810940" y="9818749"/>
            <a:ext cx="1674520" cy="645589"/>
          </a:xfrm>
          <a:custGeom>
            <a:avLst/>
            <a:gdLst/>
            <a:ahLst/>
            <a:cxnLst/>
            <a:rect l="l" t="t" r="r" b="b"/>
            <a:pathLst>
              <a:path w="1674520" h="645589">
                <a:moveTo>
                  <a:pt x="0" y="0"/>
                </a:moveTo>
                <a:lnTo>
                  <a:pt x="1674520" y="0"/>
                </a:lnTo>
                <a:lnTo>
                  <a:pt x="1674520" y="645589"/>
                </a:lnTo>
                <a:lnTo>
                  <a:pt x="0" y="645589"/>
                </a:lnTo>
                <a:lnTo>
                  <a:pt x="0" y="0"/>
                </a:lnTo>
                <a:close/>
              </a:path>
            </a:pathLst>
          </a:custGeom>
          <a:blipFill>
            <a:blip r:embed="rId11">
              <a:extLst>
                <a:ext uri="{96DAC541-7B7A-43D3-8B79-37D633B846F1}">
                  <asvg:svgBlip xmlns:asvg="http://schemas.microsoft.com/office/drawing/2016/SVG/main" r:embed="rId12"/>
                </a:ext>
              </a:extLst>
            </a:blip>
            <a:stretch>
              <a:fillRect l="-136542" t="-99400"/>
            </a:stretch>
          </a:blipFill>
        </p:spPr>
      </p:sp>
      <p:sp>
        <p:nvSpPr>
          <p:cNvPr id="12" name="TextBox 12"/>
          <p:cNvSpPr txBox="1"/>
          <p:nvPr/>
        </p:nvSpPr>
        <p:spPr>
          <a:xfrm>
            <a:off x="1028700" y="1343025"/>
            <a:ext cx="6124168" cy="955675"/>
          </a:xfrm>
          <a:prstGeom prst="rect">
            <a:avLst/>
          </a:prstGeom>
        </p:spPr>
        <p:txBody>
          <a:bodyPr lIns="0" tIns="0" rIns="0" bIns="0" rtlCol="0" anchor="t">
            <a:spAutoFit/>
          </a:bodyPr>
          <a:lstStyle/>
          <a:p>
            <a:pPr algn="l">
              <a:lnSpc>
                <a:spcPts val="7474"/>
              </a:lnSpc>
            </a:pPr>
            <a:r>
              <a:rPr lang="en-US" sz="6499" b="1">
                <a:solidFill>
                  <a:srgbClr val="0B2B40"/>
                </a:solidFill>
                <a:latin typeface="TT Norms Bold"/>
                <a:ea typeface="TT Norms Bold"/>
                <a:cs typeface="TT Norms Bold"/>
                <a:sym typeface="TT Norms Bold"/>
              </a:rPr>
              <a:t>THANK YOU!</a:t>
            </a:r>
          </a:p>
        </p:txBody>
      </p:sp>
      <p:grpSp>
        <p:nvGrpSpPr>
          <p:cNvPr id="13" name="Group 13"/>
          <p:cNvGrpSpPr/>
          <p:nvPr/>
        </p:nvGrpSpPr>
        <p:grpSpPr>
          <a:xfrm>
            <a:off x="1244600" y="6148351"/>
            <a:ext cx="852542" cy="85254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B40"/>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500"/>
                </a:lnSpc>
              </a:pPr>
              <a:endParaRPr/>
            </a:p>
          </p:txBody>
        </p:sp>
      </p:grpSp>
      <p:sp>
        <p:nvSpPr>
          <p:cNvPr id="16" name="Freeform 16"/>
          <p:cNvSpPr/>
          <p:nvPr/>
        </p:nvSpPr>
        <p:spPr>
          <a:xfrm>
            <a:off x="1441193" y="6346092"/>
            <a:ext cx="459356" cy="457060"/>
          </a:xfrm>
          <a:custGeom>
            <a:avLst/>
            <a:gdLst/>
            <a:ahLst/>
            <a:cxnLst/>
            <a:rect l="l" t="t" r="r" b="b"/>
            <a:pathLst>
              <a:path w="459356" h="457060">
                <a:moveTo>
                  <a:pt x="0" y="0"/>
                </a:moveTo>
                <a:lnTo>
                  <a:pt x="459356" y="0"/>
                </a:lnTo>
                <a:lnTo>
                  <a:pt x="459356" y="457060"/>
                </a:lnTo>
                <a:lnTo>
                  <a:pt x="0" y="4570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17" name="Group 17"/>
          <p:cNvGrpSpPr/>
          <p:nvPr/>
        </p:nvGrpSpPr>
        <p:grpSpPr>
          <a:xfrm>
            <a:off x="1244600" y="4854430"/>
            <a:ext cx="852542" cy="85254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B40"/>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500"/>
                </a:lnSpc>
              </a:pPr>
              <a:endParaRPr/>
            </a:p>
          </p:txBody>
        </p:sp>
      </p:grpSp>
      <p:sp>
        <p:nvSpPr>
          <p:cNvPr id="20" name="Freeform 20"/>
          <p:cNvSpPr/>
          <p:nvPr/>
        </p:nvSpPr>
        <p:spPr>
          <a:xfrm>
            <a:off x="1441193" y="5049869"/>
            <a:ext cx="459356" cy="461665"/>
          </a:xfrm>
          <a:custGeom>
            <a:avLst/>
            <a:gdLst/>
            <a:ahLst/>
            <a:cxnLst/>
            <a:rect l="l" t="t" r="r" b="b"/>
            <a:pathLst>
              <a:path w="459356" h="461665">
                <a:moveTo>
                  <a:pt x="0" y="0"/>
                </a:moveTo>
                <a:lnTo>
                  <a:pt x="459356" y="0"/>
                </a:lnTo>
                <a:lnTo>
                  <a:pt x="459356" y="461665"/>
                </a:lnTo>
                <a:lnTo>
                  <a:pt x="0" y="46166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1" name="Freeform 21"/>
          <p:cNvSpPr/>
          <p:nvPr/>
        </p:nvSpPr>
        <p:spPr>
          <a:xfrm rot="-372252">
            <a:off x="-383912" y="9519869"/>
            <a:ext cx="1163336" cy="1585466"/>
          </a:xfrm>
          <a:custGeom>
            <a:avLst/>
            <a:gdLst/>
            <a:ahLst/>
            <a:cxnLst/>
            <a:rect l="l" t="t" r="r" b="b"/>
            <a:pathLst>
              <a:path w="1163336" h="1585466">
                <a:moveTo>
                  <a:pt x="0" y="0"/>
                </a:moveTo>
                <a:lnTo>
                  <a:pt x="1163336" y="0"/>
                </a:lnTo>
                <a:lnTo>
                  <a:pt x="1163336" y="1585466"/>
                </a:lnTo>
                <a:lnTo>
                  <a:pt x="0" y="1585466"/>
                </a:lnTo>
                <a:lnTo>
                  <a:pt x="0" y="0"/>
                </a:lnTo>
                <a:close/>
              </a:path>
            </a:pathLst>
          </a:custGeom>
          <a:blipFill>
            <a:blip r:embed="rId17">
              <a:alphaModFix amt="50000"/>
              <a:extLst>
                <a:ext uri="{96DAC541-7B7A-43D3-8B79-37D633B846F1}">
                  <asvg:svgBlip xmlns:asvg="http://schemas.microsoft.com/office/drawing/2016/SVG/main" r:embed="rId18"/>
                </a:ext>
              </a:extLst>
            </a:blip>
            <a:stretch>
              <a:fillRect/>
            </a:stretch>
          </a:blipFill>
        </p:spPr>
      </p:sp>
      <p:sp>
        <p:nvSpPr>
          <p:cNvPr id="22" name="Freeform 22"/>
          <p:cNvSpPr/>
          <p:nvPr/>
        </p:nvSpPr>
        <p:spPr>
          <a:xfrm>
            <a:off x="1028700" y="2336800"/>
            <a:ext cx="3619500" cy="361950"/>
          </a:xfrm>
          <a:custGeom>
            <a:avLst/>
            <a:gdLst/>
            <a:ahLst/>
            <a:cxnLst/>
            <a:rect l="l" t="t" r="r" b="b"/>
            <a:pathLst>
              <a:path w="3619500" h="361950">
                <a:moveTo>
                  <a:pt x="0" y="0"/>
                </a:moveTo>
                <a:lnTo>
                  <a:pt x="3619500" y="0"/>
                </a:lnTo>
                <a:lnTo>
                  <a:pt x="3619500" y="361950"/>
                </a:lnTo>
                <a:lnTo>
                  <a:pt x="0" y="361950"/>
                </a:lnTo>
                <a:lnTo>
                  <a:pt x="0" y="0"/>
                </a:lnTo>
                <a:close/>
              </a:path>
            </a:pathLst>
          </a:custGeom>
          <a:blipFill>
            <a:blip r:embed="rId19">
              <a:alphaModFix amt="50000"/>
              <a:extLst>
                <a:ext uri="{96DAC541-7B7A-43D3-8B79-37D633B846F1}">
                  <asvg:svgBlip xmlns:asvg="http://schemas.microsoft.com/office/drawing/2016/SVG/main" r:embed="rId20"/>
                </a:ext>
              </a:extLst>
            </a:blip>
            <a:stretch>
              <a:fillRect/>
            </a:stretch>
          </a:blipFill>
        </p:spPr>
      </p:sp>
      <p:sp>
        <p:nvSpPr>
          <p:cNvPr id="23" name="TextBox 23"/>
          <p:cNvSpPr txBox="1"/>
          <p:nvPr/>
        </p:nvSpPr>
        <p:spPr>
          <a:xfrm>
            <a:off x="2440214" y="5275602"/>
            <a:ext cx="4904101" cy="405764"/>
          </a:xfrm>
          <a:prstGeom prst="rect">
            <a:avLst/>
          </a:prstGeom>
        </p:spPr>
        <p:txBody>
          <a:bodyPr lIns="0" tIns="0" rIns="0" bIns="0" rtlCol="0" anchor="t">
            <a:spAutoFit/>
          </a:bodyPr>
          <a:lstStyle/>
          <a:p>
            <a:pPr algn="l">
              <a:lnSpc>
                <a:spcPts val="3360"/>
              </a:lnSpc>
            </a:pPr>
            <a:r>
              <a:rPr lang="en-US" sz="2400">
                <a:solidFill>
                  <a:srgbClr val="0B2B40"/>
                </a:solidFill>
                <a:latin typeface="TT Norms"/>
                <a:ea typeface="TT Norms"/>
                <a:cs typeface="TT Norms"/>
                <a:sym typeface="TT Norms"/>
              </a:rPr>
              <a:t>+732-928-1200</a:t>
            </a:r>
          </a:p>
        </p:txBody>
      </p:sp>
      <p:sp>
        <p:nvSpPr>
          <p:cNvPr id="24" name="TextBox 24"/>
          <p:cNvSpPr txBox="1"/>
          <p:nvPr/>
        </p:nvSpPr>
        <p:spPr>
          <a:xfrm>
            <a:off x="2434771" y="4756826"/>
            <a:ext cx="5312229" cy="523875"/>
          </a:xfrm>
          <a:prstGeom prst="rect">
            <a:avLst/>
          </a:prstGeom>
        </p:spPr>
        <p:txBody>
          <a:bodyPr lIns="0" tIns="0" rIns="0" bIns="0" rtlCol="0" anchor="t">
            <a:spAutoFit/>
          </a:bodyPr>
          <a:lstStyle/>
          <a:p>
            <a:pPr algn="l">
              <a:lnSpc>
                <a:spcPts val="4200"/>
              </a:lnSpc>
            </a:pPr>
            <a:r>
              <a:rPr lang="en-US" sz="3000" b="1">
                <a:solidFill>
                  <a:srgbClr val="0B2B40"/>
                </a:solidFill>
                <a:latin typeface="TT Norms Bold"/>
                <a:ea typeface="TT Norms Bold"/>
                <a:cs typeface="TT Norms Bold"/>
                <a:sym typeface="TT Norms Bold"/>
              </a:rPr>
              <a:t>Phone</a:t>
            </a:r>
          </a:p>
        </p:txBody>
      </p:sp>
      <p:sp>
        <p:nvSpPr>
          <p:cNvPr id="25" name="TextBox 25"/>
          <p:cNvSpPr txBox="1"/>
          <p:nvPr/>
        </p:nvSpPr>
        <p:spPr>
          <a:xfrm>
            <a:off x="2440214" y="6602052"/>
            <a:ext cx="4904101" cy="405764"/>
          </a:xfrm>
          <a:prstGeom prst="rect">
            <a:avLst/>
          </a:prstGeom>
        </p:spPr>
        <p:txBody>
          <a:bodyPr lIns="0" tIns="0" rIns="0" bIns="0" rtlCol="0" anchor="t">
            <a:spAutoFit/>
          </a:bodyPr>
          <a:lstStyle/>
          <a:p>
            <a:pPr algn="l">
              <a:lnSpc>
                <a:spcPts val="3360"/>
              </a:lnSpc>
            </a:pPr>
            <a:r>
              <a:rPr lang="en-US" sz="2400">
                <a:solidFill>
                  <a:srgbClr val="0B2B40"/>
                </a:solidFill>
                <a:latin typeface="TT Norms"/>
                <a:ea typeface="TT Norms"/>
                <a:cs typeface="TT Norms"/>
                <a:sym typeface="TT Norms"/>
              </a:rPr>
              <a:t>www.jacksontwpnj.net</a:t>
            </a:r>
          </a:p>
        </p:txBody>
      </p:sp>
      <p:sp>
        <p:nvSpPr>
          <p:cNvPr id="26" name="TextBox 26"/>
          <p:cNvSpPr txBox="1"/>
          <p:nvPr/>
        </p:nvSpPr>
        <p:spPr>
          <a:xfrm>
            <a:off x="2434771" y="6085763"/>
            <a:ext cx="5312229" cy="523875"/>
          </a:xfrm>
          <a:prstGeom prst="rect">
            <a:avLst/>
          </a:prstGeom>
        </p:spPr>
        <p:txBody>
          <a:bodyPr lIns="0" tIns="0" rIns="0" bIns="0" rtlCol="0" anchor="t">
            <a:spAutoFit/>
          </a:bodyPr>
          <a:lstStyle/>
          <a:p>
            <a:pPr algn="l">
              <a:lnSpc>
                <a:spcPts val="4200"/>
              </a:lnSpc>
            </a:pPr>
            <a:r>
              <a:rPr lang="en-US" sz="3000" b="1">
                <a:solidFill>
                  <a:srgbClr val="0B2B40"/>
                </a:solidFill>
                <a:latin typeface="TT Norms Bold"/>
                <a:ea typeface="TT Norms Bold"/>
                <a:cs typeface="TT Norms Bold"/>
                <a:sym typeface="TT Norms Bold"/>
              </a:rPr>
              <a:t>Website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75643">
            <a:off x="-3767470" y="7521452"/>
            <a:ext cx="7094483" cy="2913422"/>
          </a:xfrm>
          <a:custGeom>
            <a:avLst/>
            <a:gdLst/>
            <a:ahLst/>
            <a:cxnLst/>
            <a:rect l="l" t="t" r="r" b="b"/>
            <a:pathLst>
              <a:path w="7094483" h="2913422">
                <a:moveTo>
                  <a:pt x="0" y="0"/>
                </a:moveTo>
                <a:lnTo>
                  <a:pt x="7094482" y="0"/>
                </a:lnTo>
                <a:lnTo>
                  <a:pt x="7094482" y="2913422"/>
                </a:lnTo>
                <a:lnTo>
                  <a:pt x="0" y="2913422"/>
                </a:lnTo>
                <a:lnTo>
                  <a:pt x="0" y="0"/>
                </a:lnTo>
                <a:close/>
              </a:path>
            </a:pathLst>
          </a:custGeom>
          <a:blipFill>
            <a:blip r:embed="rId2">
              <a:extLst>
                <a:ext uri="{96DAC541-7B7A-43D3-8B79-37D633B846F1}">
                  <asvg:svgBlip xmlns:asvg="http://schemas.microsoft.com/office/drawing/2016/SVG/main" r:embed="rId3"/>
                </a:ext>
              </a:extLst>
            </a:blip>
            <a:stretch>
              <a:fillRect t="-41235"/>
            </a:stretch>
          </a:blipFill>
        </p:spPr>
      </p:sp>
      <p:sp>
        <p:nvSpPr>
          <p:cNvPr id="3" name="Freeform 3"/>
          <p:cNvSpPr/>
          <p:nvPr/>
        </p:nvSpPr>
        <p:spPr>
          <a:xfrm>
            <a:off x="1028700" y="1844675"/>
            <a:ext cx="3619500" cy="361950"/>
          </a:xfrm>
          <a:custGeom>
            <a:avLst/>
            <a:gdLst/>
            <a:ahLst/>
            <a:cxnLst/>
            <a:rect l="l" t="t" r="r" b="b"/>
            <a:pathLst>
              <a:path w="3619500" h="361950">
                <a:moveTo>
                  <a:pt x="0" y="0"/>
                </a:moveTo>
                <a:lnTo>
                  <a:pt x="3619500" y="0"/>
                </a:lnTo>
                <a:lnTo>
                  <a:pt x="3619500" y="361950"/>
                </a:lnTo>
                <a:lnTo>
                  <a:pt x="0" y="361950"/>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16744835" y="8537080"/>
            <a:ext cx="1674520" cy="645589"/>
          </a:xfrm>
          <a:custGeom>
            <a:avLst/>
            <a:gdLst/>
            <a:ahLst/>
            <a:cxnLst/>
            <a:rect l="l" t="t" r="r" b="b"/>
            <a:pathLst>
              <a:path w="1674520" h="645589">
                <a:moveTo>
                  <a:pt x="0" y="0"/>
                </a:moveTo>
                <a:lnTo>
                  <a:pt x="1674520" y="0"/>
                </a:lnTo>
                <a:lnTo>
                  <a:pt x="1674520" y="645590"/>
                </a:lnTo>
                <a:lnTo>
                  <a:pt x="0" y="645590"/>
                </a:lnTo>
                <a:lnTo>
                  <a:pt x="0" y="0"/>
                </a:lnTo>
                <a:close/>
              </a:path>
            </a:pathLst>
          </a:custGeom>
          <a:blipFill>
            <a:blip r:embed="rId6">
              <a:extLst>
                <a:ext uri="{96DAC541-7B7A-43D3-8B79-37D633B846F1}">
                  <asvg:svgBlip xmlns:asvg="http://schemas.microsoft.com/office/drawing/2016/SVG/main" r:embed="rId7"/>
                </a:ext>
              </a:extLst>
            </a:blip>
            <a:stretch>
              <a:fillRect l="-136542" t="-99400"/>
            </a:stretch>
          </a:blipFill>
        </p:spPr>
      </p:sp>
      <p:sp>
        <p:nvSpPr>
          <p:cNvPr id="5" name="Freeform 5"/>
          <p:cNvSpPr/>
          <p:nvPr/>
        </p:nvSpPr>
        <p:spPr>
          <a:xfrm rot="-2588343">
            <a:off x="9287457" y="9830740"/>
            <a:ext cx="1796285" cy="803837"/>
          </a:xfrm>
          <a:custGeom>
            <a:avLst/>
            <a:gdLst/>
            <a:ahLst/>
            <a:cxnLst/>
            <a:rect l="l" t="t" r="r" b="b"/>
            <a:pathLst>
              <a:path w="1796285" h="803837">
                <a:moveTo>
                  <a:pt x="0" y="0"/>
                </a:moveTo>
                <a:lnTo>
                  <a:pt x="1796284" y="0"/>
                </a:lnTo>
                <a:lnTo>
                  <a:pt x="1796284" y="803837"/>
                </a:lnTo>
                <a:lnTo>
                  <a:pt x="0" y="803837"/>
                </a:lnTo>
                <a:lnTo>
                  <a:pt x="0" y="0"/>
                </a:lnTo>
                <a:close/>
              </a:path>
            </a:pathLst>
          </a:custGeom>
          <a:blipFill>
            <a:blip r:embed="rId8">
              <a:alphaModFix amt="50000"/>
              <a:extLst>
                <a:ext uri="{96DAC541-7B7A-43D3-8B79-37D633B846F1}">
                  <asvg:svgBlip xmlns:asvg="http://schemas.microsoft.com/office/drawing/2016/SVG/main" r:embed="rId9"/>
                </a:ext>
              </a:extLst>
            </a:blip>
            <a:stretch>
              <a:fillRect/>
            </a:stretch>
          </a:blipFill>
        </p:spPr>
      </p:sp>
      <p:sp>
        <p:nvSpPr>
          <p:cNvPr id="6" name="Freeform 6"/>
          <p:cNvSpPr/>
          <p:nvPr/>
        </p:nvSpPr>
        <p:spPr>
          <a:xfrm>
            <a:off x="14693711" y="-905097"/>
            <a:ext cx="6422356" cy="6595488"/>
          </a:xfrm>
          <a:custGeom>
            <a:avLst/>
            <a:gdLst/>
            <a:ahLst/>
            <a:cxnLst/>
            <a:rect l="l" t="t" r="r" b="b"/>
            <a:pathLst>
              <a:path w="6422356" h="6595488">
                <a:moveTo>
                  <a:pt x="0" y="0"/>
                </a:moveTo>
                <a:lnTo>
                  <a:pt x="6422357" y="0"/>
                </a:lnTo>
                <a:lnTo>
                  <a:pt x="6422357" y="6595488"/>
                </a:lnTo>
                <a:lnTo>
                  <a:pt x="0" y="65954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1028700" y="1057275"/>
            <a:ext cx="10087091" cy="955675"/>
          </a:xfrm>
          <a:prstGeom prst="rect">
            <a:avLst/>
          </a:prstGeom>
        </p:spPr>
        <p:txBody>
          <a:bodyPr lIns="0" tIns="0" rIns="0" bIns="0" rtlCol="0" anchor="t">
            <a:spAutoFit/>
          </a:bodyPr>
          <a:lstStyle/>
          <a:p>
            <a:pPr algn="l">
              <a:lnSpc>
                <a:spcPts val="7474"/>
              </a:lnSpc>
            </a:pPr>
            <a:r>
              <a:rPr lang="en-US" sz="6499" b="1">
                <a:solidFill>
                  <a:srgbClr val="0B2B40"/>
                </a:solidFill>
                <a:latin typeface="TT Norms Bold"/>
                <a:ea typeface="TT Norms Bold"/>
                <a:cs typeface="TT Norms Bold"/>
                <a:sym typeface="TT Norms Bold"/>
              </a:rPr>
              <a:t>2025 REASSESSMENT</a:t>
            </a:r>
          </a:p>
        </p:txBody>
      </p:sp>
      <p:sp>
        <p:nvSpPr>
          <p:cNvPr id="8" name="TextBox 8"/>
          <p:cNvSpPr txBox="1"/>
          <p:nvPr/>
        </p:nvSpPr>
        <p:spPr>
          <a:xfrm>
            <a:off x="1398622" y="2409342"/>
            <a:ext cx="13721969" cy="6849110"/>
          </a:xfrm>
          <a:prstGeom prst="rect">
            <a:avLst/>
          </a:prstGeom>
        </p:spPr>
        <p:txBody>
          <a:bodyPr lIns="0" tIns="0" rIns="0" bIns="0" rtlCol="0" anchor="t">
            <a:spAutoFit/>
          </a:bodyPr>
          <a:lstStyle/>
          <a:p>
            <a:pPr marL="561341" lvl="1" indent="-280670" algn="l">
              <a:lnSpc>
                <a:spcPts val="3640"/>
              </a:lnSpc>
              <a:buFont typeface="Arial"/>
              <a:buChar char="•"/>
            </a:pPr>
            <a:r>
              <a:rPr lang="en-US" sz="2600" spc="13">
                <a:solidFill>
                  <a:srgbClr val="0B2B40"/>
                </a:solidFill>
                <a:latin typeface="TT Norms"/>
                <a:ea typeface="TT Norms"/>
                <a:cs typeface="TT Norms"/>
                <a:sym typeface="TT Norms"/>
              </a:rPr>
              <a:t>Reassessments do not increase the total amount of revenue to be raised by taxation.</a:t>
            </a:r>
          </a:p>
          <a:p>
            <a:pPr algn="l">
              <a:lnSpc>
                <a:spcPts val="3640"/>
              </a:lnSpc>
            </a:pPr>
            <a:r>
              <a:rPr lang="en-US" sz="2600" spc="13">
                <a:solidFill>
                  <a:srgbClr val="0B2B40"/>
                </a:solidFill>
                <a:latin typeface="TT Norms"/>
                <a:ea typeface="TT Norms"/>
                <a:cs typeface="TT Norms"/>
                <a:sym typeface="TT Norms"/>
              </a:rPr>
              <a:t> </a:t>
            </a:r>
          </a:p>
          <a:p>
            <a:pPr marL="561341" lvl="1" indent="-280670" algn="l">
              <a:lnSpc>
                <a:spcPts val="3640"/>
              </a:lnSpc>
              <a:buFont typeface="Arial"/>
              <a:buChar char="•"/>
            </a:pPr>
            <a:r>
              <a:rPr lang="en-US" sz="2600" spc="13">
                <a:solidFill>
                  <a:srgbClr val="0B2B40"/>
                </a:solidFill>
                <a:latin typeface="TT Norms"/>
                <a:ea typeface="TT Norms"/>
                <a:cs typeface="TT Norms"/>
                <a:sym typeface="TT Norms"/>
              </a:rPr>
              <a:t>The municipality only collects the amount of tax dollars that the local government determines is necessary to operate. </a:t>
            </a:r>
          </a:p>
          <a:p>
            <a:pPr algn="l">
              <a:lnSpc>
                <a:spcPts val="3640"/>
              </a:lnSpc>
            </a:pPr>
            <a:endParaRPr lang="en-US" sz="2600" spc="13">
              <a:solidFill>
                <a:srgbClr val="0B2B40"/>
              </a:solidFill>
              <a:latin typeface="TT Norms"/>
              <a:ea typeface="TT Norms"/>
              <a:cs typeface="TT Norms"/>
              <a:sym typeface="TT Norms"/>
            </a:endParaRPr>
          </a:p>
          <a:p>
            <a:pPr marL="561341" lvl="1" indent="-280670" algn="l">
              <a:lnSpc>
                <a:spcPts val="3640"/>
              </a:lnSpc>
              <a:buFont typeface="Arial"/>
              <a:buChar char="•"/>
            </a:pPr>
            <a:r>
              <a:rPr lang="en-US" sz="2600" spc="13">
                <a:solidFill>
                  <a:srgbClr val="0B2B40"/>
                </a:solidFill>
                <a:latin typeface="TT Norms"/>
                <a:ea typeface="TT Norms"/>
                <a:cs typeface="TT Norms"/>
                <a:sym typeface="TT Norms"/>
              </a:rPr>
              <a:t>The reassessment program seeks to spread the tax burden equitably within a tax district by appraising property according to its true value.</a:t>
            </a:r>
          </a:p>
          <a:p>
            <a:pPr algn="l">
              <a:lnSpc>
                <a:spcPts val="3640"/>
              </a:lnSpc>
            </a:pPr>
            <a:endParaRPr lang="en-US" sz="2600" spc="13">
              <a:solidFill>
                <a:srgbClr val="0B2B40"/>
              </a:solidFill>
              <a:latin typeface="TT Norms"/>
              <a:ea typeface="TT Norms"/>
              <a:cs typeface="TT Norms"/>
              <a:sym typeface="TT Norms"/>
            </a:endParaRPr>
          </a:p>
          <a:p>
            <a:pPr marL="561341" lvl="1" indent="-280670" algn="l">
              <a:lnSpc>
                <a:spcPts val="3640"/>
              </a:lnSpc>
              <a:buFont typeface="Arial"/>
              <a:buChar char="•"/>
            </a:pPr>
            <a:r>
              <a:rPr lang="en-US" sz="2600" spc="13">
                <a:solidFill>
                  <a:srgbClr val="0B2B40"/>
                </a:solidFill>
                <a:latin typeface="TT Norms"/>
                <a:ea typeface="TT Norms"/>
                <a:cs typeface="TT Norms"/>
                <a:sym typeface="TT Norms"/>
              </a:rPr>
              <a:t>Why?</a:t>
            </a:r>
          </a:p>
          <a:p>
            <a:pPr marL="1122681" lvl="2" indent="-374227" algn="l">
              <a:lnSpc>
                <a:spcPts val="3640"/>
              </a:lnSpc>
              <a:buFont typeface="Arial"/>
              <a:buChar char="⚬"/>
            </a:pPr>
            <a:r>
              <a:rPr lang="en-US" sz="2600" spc="13">
                <a:solidFill>
                  <a:srgbClr val="0B2B40"/>
                </a:solidFill>
                <a:latin typeface="TT Norms"/>
                <a:ea typeface="TT Norms"/>
                <a:cs typeface="TT Norms"/>
                <a:sym typeface="TT Norms"/>
              </a:rPr>
              <a:t>The Township was ordered to perform one by the authority overseeing Ocean County's assessment compliance.</a:t>
            </a:r>
          </a:p>
          <a:p>
            <a:pPr marL="1122681" lvl="2" indent="-374227" algn="l">
              <a:lnSpc>
                <a:spcPts val="3640"/>
              </a:lnSpc>
              <a:buFont typeface="Arial"/>
              <a:buChar char="⚬"/>
            </a:pPr>
            <a:r>
              <a:rPr lang="en-US" sz="2600" spc="13">
                <a:solidFill>
                  <a:srgbClr val="0B2B40"/>
                </a:solidFill>
                <a:latin typeface="TT Norms"/>
                <a:ea typeface="TT Norms"/>
                <a:cs typeface="TT Norms"/>
                <a:sym typeface="TT Norms"/>
              </a:rPr>
              <a:t>When the directors' ratio reaches 85.00, the state and county taxation board requests a revaluation.</a:t>
            </a:r>
          </a:p>
          <a:p>
            <a:pPr marL="1122681" lvl="2" indent="-374227" algn="l">
              <a:lnSpc>
                <a:spcPts val="3640"/>
              </a:lnSpc>
              <a:buFont typeface="Arial"/>
              <a:buChar char="⚬"/>
            </a:pPr>
            <a:r>
              <a:rPr lang="en-US" sz="2600" spc="13">
                <a:solidFill>
                  <a:srgbClr val="0B2B40"/>
                </a:solidFill>
                <a:latin typeface="TT Norms"/>
                <a:ea typeface="TT Norms"/>
                <a:cs typeface="TT Norms"/>
                <a:sym typeface="TT Norms"/>
              </a:rPr>
              <a:t>Jackson Township has been bordering the ratio since 2020, dropping to under 70.00 in 2023; thus, the revaluation order had been given.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72674" y="9592329"/>
            <a:ext cx="1674520" cy="645589"/>
          </a:xfrm>
          <a:custGeom>
            <a:avLst/>
            <a:gdLst/>
            <a:ahLst/>
            <a:cxnLst/>
            <a:rect l="l" t="t" r="r" b="b"/>
            <a:pathLst>
              <a:path w="1674520" h="645589">
                <a:moveTo>
                  <a:pt x="0" y="0"/>
                </a:moveTo>
                <a:lnTo>
                  <a:pt x="1674520" y="0"/>
                </a:lnTo>
                <a:lnTo>
                  <a:pt x="1674520" y="645589"/>
                </a:lnTo>
                <a:lnTo>
                  <a:pt x="0" y="645589"/>
                </a:lnTo>
                <a:lnTo>
                  <a:pt x="0" y="0"/>
                </a:lnTo>
                <a:close/>
              </a:path>
            </a:pathLst>
          </a:custGeom>
          <a:blipFill>
            <a:blip r:embed="rId2">
              <a:extLst>
                <a:ext uri="{96DAC541-7B7A-43D3-8B79-37D633B846F1}">
                  <asvg:svgBlip xmlns:asvg="http://schemas.microsoft.com/office/drawing/2016/SVG/main" r:embed="rId3"/>
                </a:ext>
              </a:extLst>
            </a:blip>
            <a:stretch>
              <a:fillRect l="-136542" t="-99400"/>
            </a:stretch>
          </a:blipFill>
        </p:spPr>
      </p:sp>
      <p:grpSp>
        <p:nvGrpSpPr>
          <p:cNvPr id="3" name="Group 3"/>
          <p:cNvGrpSpPr/>
          <p:nvPr/>
        </p:nvGrpSpPr>
        <p:grpSpPr>
          <a:xfrm rot="8100000">
            <a:off x="15955022" y="8452994"/>
            <a:ext cx="3388486" cy="2924259"/>
            <a:chOff x="0" y="0"/>
            <a:chExt cx="758751" cy="654801"/>
          </a:xfrm>
        </p:grpSpPr>
        <p:sp>
          <p:nvSpPr>
            <p:cNvPr id="4" name="Freeform 4"/>
            <p:cNvSpPr/>
            <p:nvPr/>
          </p:nvSpPr>
          <p:spPr>
            <a:xfrm>
              <a:off x="54528" y="0"/>
              <a:ext cx="649696" cy="575793"/>
            </a:xfrm>
            <a:custGeom>
              <a:avLst/>
              <a:gdLst/>
              <a:ahLst/>
              <a:cxnLst/>
              <a:rect l="l" t="t" r="r" b="b"/>
              <a:pathLst>
                <a:path w="649696" h="575793">
                  <a:moveTo>
                    <a:pt x="393571" y="536185"/>
                  </a:moveTo>
                  <a:lnTo>
                    <a:pt x="635500" y="118616"/>
                  </a:lnTo>
                  <a:cubicBezTo>
                    <a:pt x="649661" y="94174"/>
                    <a:pt x="649695" y="64031"/>
                    <a:pt x="635590" y="39556"/>
                  </a:cubicBezTo>
                  <a:cubicBezTo>
                    <a:pt x="621484" y="15082"/>
                    <a:pt x="595385" y="0"/>
                    <a:pt x="567137" y="0"/>
                  </a:cubicBezTo>
                  <a:lnTo>
                    <a:pt x="82558" y="0"/>
                  </a:lnTo>
                  <a:cubicBezTo>
                    <a:pt x="54310" y="0"/>
                    <a:pt x="28211" y="15082"/>
                    <a:pt x="14105" y="39556"/>
                  </a:cubicBezTo>
                  <a:cubicBezTo>
                    <a:pt x="0" y="64031"/>
                    <a:pt x="34" y="94174"/>
                    <a:pt x="14195" y="118616"/>
                  </a:cubicBezTo>
                  <a:lnTo>
                    <a:pt x="256124" y="536185"/>
                  </a:lnTo>
                  <a:cubicBezTo>
                    <a:pt x="270328" y="560700"/>
                    <a:pt x="296515" y="575793"/>
                    <a:pt x="324847" y="575793"/>
                  </a:cubicBezTo>
                  <a:cubicBezTo>
                    <a:pt x="353180" y="575793"/>
                    <a:pt x="379367" y="560700"/>
                    <a:pt x="393571" y="536185"/>
                  </a:cubicBezTo>
                  <a:close/>
                </a:path>
              </a:pathLst>
            </a:custGeom>
            <a:solidFill>
              <a:srgbClr val="0B2B40"/>
            </a:solidFill>
          </p:spPr>
        </p:sp>
        <p:sp>
          <p:nvSpPr>
            <p:cNvPr id="5" name="TextBox 5"/>
            <p:cNvSpPr txBox="1"/>
            <p:nvPr/>
          </p:nvSpPr>
          <p:spPr>
            <a:xfrm>
              <a:off x="118555" y="-853"/>
              <a:ext cx="521641" cy="351640"/>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a:off x="1672302" y="-371166"/>
            <a:ext cx="2070100" cy="859092"/>
          </a:xfrm>
          <a:custGeom>
            <a:avLst/>
            <a:gdLst/>
            <a:ahLst/>
            <a:cxnLst/>
            <a:rect l="l" t="t" r="r" b="b"/>
            <a:pathLst>
              <a:path w="2070100" h="859092">
                <a:moveTo>
                  <a:pt x="0" y="0"/>
                </a:moveTo>
                <a:lnTo>
                  <a:pt x="2070100" y="0"/>
                </a:lnTo>
                <a:lnTo>
                  <a:pt x="2070100" y="859091"/>
                </a:lnTo>
                <a:lnTo>
                  <a:pt x="0" y="859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flipV="1">
            <a:off x="16914815" y="736098"/>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2">
              <a:extLst>
                <a:ext uri="{96DAC541-7B7A-43D3-8B79-37D633B846F1}">
                  <asvg:svgBlip xmlns:asvg="http://schemas.microsoft.com/office/drawing/2016/SVG/main" r:embed="rId3"/>
                </a:ext>
              </a:extLst>
            </a:blip>
            <a:stretch>
              <a:fillRect l="-169653" t="-119975"/>
            </a:stretch>
          </a:blipFill>
        </p:spPr>
      </p:sp>
      <p:sp>
        <p:nvSpPr>
          <p:cNvPr id="8" name="Freeform 8"/>
          <p:cNvSpPr/>
          <p:nvPr/>
        </p:nvSpPr>
        <p:spPr>
          <a:xfrm flipH="1">
            <a:off x="-2046448" y="-1763150"/>
            <a:ext cx="3718750" cy="4114800"/>
          </a:xfrm>
          <a:custGeom>
            <a:avLst/>
            <a:gdLst/>
            <a:ahLst/>
            <a:cxnLst/>
            <a:rect l="l" t="t" r="r" b="b"/>
            <a:pathLst>
              <a:path w="3718750" h="4114800">
                <a:moveTo>
                  <a:pt x="3718750" y="0"/>
                </a:moveTo>
                <a:lnTo>
                  <a:pt x="0" y="0"/>
                </a:lnTo>
                <a:lnTo>
                  <a:pt x="0" y="4114800"/>
                </a:lnTo>
                <a:lnTo>
                  <a:pt x="3718750" y="4114800"/>
                </a:lnTo>
                <a:lnTo>
                  <a:pt x="371875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2420064" y="516500"/>
            <a:ext cx="13447872" cy="1898650"/>
          </a:xfrm>
          <a:prstGeom prst="rect">
            <a:avLst/>
          </a:prstGeom>
        </p:spPr>
        <p:txBody>
          <a:bodyPr lIns="0" tIns="0" rIns="0" bIns="0" rtlCol="0" anchor="t">
            <a:spAutoFit/>
          </a:bodyPr>
          <a:lstStyle/>
          <a:p>
            <a:pPr algn="ctr">
              <a:lnSpc>
                <a:spcPts val="7474"/>
              </a:lnSpc>
            </a:pPr>
            <a:r>
              <a:rPr lang="en-US" sz="6499" b="1" u="sng">
                <a:solidFill>
                  <a:srgbClr val="0B2B40"/>
                </a:solidFill>
                <a:latin typeface="TT Norms Bold"/>
                <a:ea typeface="TT Norms Bold"/>
                <a:cs typeface="TT Norms Bold"/>
                <a:sym typeface="TT Norms Bold"/>
              </a:rPr>
              <a:t>POTENTIAL IMPACT TO TAXPAYERS</a:t>
            </a:r>
          </a:p>
        </p:txBody>
      </p:sp>
      <p:sp>
        <p:nvSpPr>
          <p:cNvPr id="10" name="TextBox 10"/>
          <p:cNvSpPr txBox="1"/>
          <p:nvPr/>
        </p:nvSpPr>
        <p:spPr>
          <a:xfrm>
            <a:off x="341791" y="2959699"/>
            <a:ext cx="17758038" cy="5511087"/>
          </a:xfrm>
          <a:prstGeom prst="rect">
            <a:avLst/>
          </a:prstGeom>
        </p:spPr>
        <p:txBody>
          <a:bodyPr lIns="0" tIns="0" rIns="0" bIns="0" rtlCol="0" anchor="t">
            <a:spAutoFit/>
          </a:bodyPr>
          <a:lstStyle/>
          <a:p>
            <a:pPr algn="just">
              <a:lnSpc>
                <a:spcPts val="4414"/>
              </a:lnSpc>
              <a:spcBef>
                <a:spcPct val="0"/>
              </a:spcBef>
            </a:pPr>
            <a:r>
              <a:rPr lang="en-US" sz="3153" spc="31">
                <a:solidFill>
                  <a:srgbClr val="0B2B40"/>
                </a:solidFill>
                <a:latin typeface="TT Norms"/>
                <a:ea typeface="TT Norms"/>
                <a:cs typeface="TT Norms"/>
                <a:sym typeface="TT Norms"/>
              </a:rPr>
              <a:t>The "1/3 rule" regarding reassessment refers to a general observation about the potential impact of a revaluation on property tax bills within a municipality. </a:t>
            </a:r>
          </a:p>
          <a:p>
            <a:pPr algn="just">
              <a:lnSpc>
                <a:spcPts val="4414"/>
              </a:lnSpc>
              <a:spcBef>
                <a:spcPct val="0"/>
              </a:spcBef>
            </a:pPr>
            <a:endParaRPr lang="en-US" sz="3153" spc="31">
              <a:solidFill>
                <a:srgbClr val="0B2B40"/>
              </a:solidFill>
              <a:latin typeface="TT Norms"/>
              <a:ea typeface="TT Norms"/>
              <a:cs typeface="TT Norms"/>
              <a:sym typeface="TT Norms"/>
            </a:endParaRPr>
          </a:p>
          <a:p>
            <a:pPr algn="just">
              <a:lnSpc>
                <a:spcPts val="4414"/>
              </a:lnSpc>
              <a:spcBef>
                <a:spcPct val="0"/>
              </a:spcBef>
            </a:pPr>
            <a:r>
              <a:rPr lang="en-US" sz="3153" spc="31">
                <a:solidFill>
                  <a:srgbClr val="0B2B40"/>
                </a:solidFill>
                <a:latin typeface="TT Norms"/>
                <a:ea typeface="TT Norms"/>
                <a:cs typeface="TT Norms"/>
                <a:sym typeface="TT Norms"/>
              </a:rPr>
              <a:t>Typically, </a:t>
            </a:r>
          </a:p>
          <a:p>
            <a:pPr marL="680751" lvl="1" indent="-340375" algn="just">
              <a:lnSpc>
                <a:spcPts val="4414"/>
              </a:lnSpc>
              <a:buFont typeface="Arial"/>
              <a:buChar char="•"/>
            </a:pPr>
            <a:r>
              <a:rPr lang="en-US" sz="3153" spc="31">
                <a:solidFill>
                  <a:srgbClr val="0B2B40"/>
                </a:solidFill>
                <a:latin typeface="TT Norms"/>
                <a:ea typeface="TT Norms"/>
                <a:cs typeface="TT Norms"/>
                <a:sym typeface="TT Norms"/>
              </a:rPr>
              <a:t>Approximately 1/3 of properties may see a decrease in their tax bills, </a:t>
            </a:r>
          </a:p>
          <a:p>
            <a:pPr marL="680751" lvl="1" indent="-340375" algn="just">
              <a:lnSpc>
                <a:spcPts val="4414"/>
              </a:lnSpc>
              <a:buFont typeface="Arial"/>
              <a:buChar char="•"/>
            </a:pPr>
            <a:r>
              <a:rPr lang="en-US" sz="3153" spc="31">
                <a:solidFill>
                  <a:srgbClr val="0B2B40"/>
                </a:solidFill>
                <a:latin typeface="TT Norms"/>
                <a:ea typeface="TT Norms"/>
                <a:cs typeface="TT Norms"/>
                <a:sym typeface="TT Norms"/>
              </a:rPr>
              <a:t>Approximately 1/3 may see little to no change, and </a:t>
            </a:r>
          </a:p>
          <a:p>
            <a:pPr marL="680751" lvl="1" indent="-340375" algn="just">
              <a:lnSpc>
                <a:spcPts val="4414"/>
              </a:lnSpc>
              <a:buFont typeface="Arial"/>
              <a:buChar char="•"/>
            </a:pPr>
            <a:r>
              <a:rPr lang="en-US" sz="3153" spc="31">
                <a:solidFill>
                  <a:srgbClr val="0B2B40"/>
                </a:solidFill>
                <a:latin typeface="TT Norms"/>
                <a:ea typeface="TT Norms"/>
                <a:cs typeface="TT Norms"/>
                <a:sym typeface="TT Norms"/>
              </a:rPr>
              <a:t>Approximately 1/3 may see an increase. </a:t>
            </a:r>
          </a:p>
          <a:p>
            <a:pPr algn="just">
              <a:lnSpc>
                <a:spcPts val="4414"/>
              </a:lnSpc>
            </a:pPr>
            <a:endParaRPr lang="en-US" sz="3153" spc="31">
              <a:solidFill>
                <a:srgbClr val="0B2B40"/>
              </a:solidFill>
              <a:latin typeface="TT Norms"/>
              <a:ea typeface="TT Norms"/>
              <a:cs typeface="TT Norms"/>
              <a:sym typeface="TT Norms"/>
            </a:endParaRPr>
          </a:p>
          <a:p>
            <a:pPr algn="just">
              <a:lnSpc>
                <a:spcPts val="4414"/>
              </a:lnSpc>
            </a:pPr>
            <a:r>
              <a:rPr lang="en-US" sz="3153" spc="31">
                <a:solidFill>
                  <a:srgbClr val="0B2B40"/>
                </a:solidFill>
                <a:latin typeface="TT Norms"/>
                <a:ea typeface="TT Norms"/>
                <a:cs typeface="TT Norms"/>
                <a:sym typeface="TT Norms"/>
              </a:rPr>
              <a:t>Properties that have increased in value more than the municipal average may see a tax increase, while those that have increased less or decreased in value may see a decrease or no change.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738986">
            <a:off x="-460125" y="-157158"/>
            <a:ext cx="2306724" cy="1854029"/>
          </a:xfrm>
          <a:custGeom>
            <a:avLst/>
            <a:gdLst/>
            <a:ahLst/>
            <a:cxnLst/>
            <a:rect l="l" t="t" r="r" b="b"/>
            <a:pathLst>
              <a:path w="2306724" h="1854029">
                <a:moveTo>
                  <a:pt x="0" y="0"/>
                </a:moveTo>
                <a:lnTo>
                  <a:pt x="2306724" y="0"/>
                </a:lnTo>
                <a:lnTo>
                  <a:pt x="2306724" y="1854029"/>
                </a:lnTo>
                <a:lnTo>
                  <a:pt x="0" y="1854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450746">
            <a:off x="15734565" y="181736"/>
            <a:ext cx="2710286" cy="1693929"/>
          </a:xfrm>
          <a:custGeom>
            <a:avLst/>
            <a:gdLst/>
            <a:ahLst/>
            <a:cxnLst/>
            <a:rect l="l" t="t" r="r" b="b"/>
            <a:pathLst>
              <a:path w="2710286" h="1693929">
                <a:moveTo>
                  <a:pt x="0" y="0"/>
                </a:moveTo>
                <a:lnTo>
                  <a:pt x="2710286" y="0"/>
                </a:lnTo>
                <a:lnTo>
                  <a:pt x="2710286" y="1693928"/>
                </a:lnTo>
                <a:lnTo>
                  <a:pt x="0" y="16939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rot="8100000">
            <a:off x="15696871" y="8595835"/>
            <a:ext cx="3388486" cy="2924259"/>
            <a:chOff x="0" y="0"/>
            <a:chExt cx="758751" cy="654801"/>
          </a:xfrm>
        </p:grpSpPr>
        <p:sp>
          <p:nvSpPr>
            <p:cNvPr id="5" name="Freeform 5"/>
            <p:cNvSpPr/>
            <p:nvPr/>
          </p:nvSpPr>
          <p:spPr>
            <a:xfrm>
              <a:off x="54528" y="0"/>
              <a:ext cx="649696" cy="575793"/>
            </a:xfrm>
            <a:custGeom>
              <a:avLst/>
              <a:gdLst/>
              <a:ahLst/>
              <a:cxnLst/>
              <a:rect l="l" t="t" r="r" b="b"/>
              <a:pathLst>
                <a:path w="649696" h="575793">
                  <a:moveTo>
                    <a:pt x="393571" y="536185"/>
                  </a:moveTo>
                  <a:lnTo>
                    <a:pt x="635500" y="118616"/>
                  </a:lnTo>
                  <a:cubicBezTo>
                    <a:pt x="649661" y="94174"/>
                    <a:pt x="649695" y="64031"/>
                    <a:pt x="635590" y="39556"/>
                  </a:cubicBezTo>
                  <a:cubicBezTo>
                    <a:pt x="621484" y="15082"/>
                    <a:pt x="595385" y="0"/>
                    <a:pt x="567137" y="0"/>
                  </a:cubicBezTo>
                  <a:lnTo>
                    <a:pt x="82558" y="0"/>
                  </a:lnTo>
                  <a:cubicBezTo>
                    <a:pt x="54310" y="0"/>
                    <a:pt x="28211" y="15082"/>
                    <a:pt x="14105" y="39556"/>
                  </a:cubicBezTo>
                  <a:cubicBezTo>
                    <a:pt x="0" y="64031"/>
                    <a:pt x="34" y="94174"/>
                    <a:pt x="14195" y="118616"/>
                  </a:cubicBezTo>
                  <a:lnTo>
                    <a:pt x="256124" y="536185"/>
                  </a:lnTo>
                  <a:cubicBezTo>
                    <a:pt x="270328" y="560700"/>
                    <a:pt x="296515" y="575793"/>
                    <a:pt x="324847" y="575793"/>
                  </a:cubicBezTo>
                  <a:cubicBezTo>
                    <a:pt x="353180" y="575793"/>
                    <a:pt x="379367" y="560700"/>
                    <a:pt x="393571" y="536185"/>
                  </a:cubicBezTo>
                  <a:close/>
                </a:path>
              </a:pathLst>
            </a:custGeom>
            <a:solidFill>
              <a:srgbClr val="0B2B40"/>
            </a:solidFill>
          </p:spPr>
        </p:sp>
        <p:sp>
          <p:nvSpPr>
            <p:cNvPr id="6" name="TextBox 6"/>
            <p:cNvSpPr txBox="1"/>
            <p:nvPr/>
          </p:nvSpPr>
          <p:spPr>
            <a:xfrm>
              <a:off x="118555" y="-853"/>
              <a:ext cx="521641" cy="351640"/>
            </a:xfrm>
            <a:prstGeom prst="rect">
              <a:avLst/>
            </a:prstGeom>
          </p:spPr>
          <p:txBody>
            <a:bodyPr lIns="50800" tIns="50800" rIns="50800" bIns="50800" rtlCol="0" anchor="ctr"/>
            <a:lstStyle/>
            <a:p>
              <a:pPr algn="ctr">
                <a:lnSpc>
                  <a:spcPts val="3500"/>
                </a:lnSpc>
              </a:pPr>
              <a:endParaRPr/>
            </a:p>
          </p:txBody>
        </p:sp>
      </p:grpSp>
      <p:grpSp>
        <p:nvGrpSpPr>
          <p:cNvPr id="7" name="Group 7"/>
          <p:cNvGrpSpPr/>
          <p:nvPr/>
        </p:nvGrpSpPr>
        <p:grpSpPr>
          <a:xfrm rot="-7644254">
            <a:off x="30192" y="8390012"/>
            <a:ext cx="3388486" cy="2924259"/>
            <a:chOff x="0" y="0"/>
            <a:chExt cx="758751" cy="654801"/>
          </a:xfrm>
        </p:grpSpPr>
        <p:sp>
          <p:nvSpPr>
            <p:cNvPr id="8" name="Freeform 8"/>
            <p:cNvSpPr/>
            <p:nvPr/>
          </p:nvSpPr>
          <p:spPr>
            <a:xfrm>
              <a:off x="54528" y="0"/>
              <a:ext cx="649696" cy="575793"/>
            </a:xfrm>
            <a:custGeom>
              <a:avLst/>
              <a:gdLst/>
              <a:ahLst/>
              <a:cxnLst/>
              <a:rect l="l" t="t" r="r" b="b"/>
              <a:pathLst>
                <a:path w="649696" h="575793">
                  <a:moveTo>
                    <a:pt x="393571" y="536185"/>
                  </a:moveTo>
                  <a:lnTo>
                    <a:pt x="635500" y="118616"/>
                  </a:lnTo>
                  <a:cubicBezTo>
                    <a:pt x="649661" y="94174"/>
                    <a:pt x="649695" y="64031"/>
                    <a:pt x="635590" y="39556"/>
                  </a:cubicBezTo>
                  <a:cubicBezTo>
                    <a:pt x="621484" y="15082"/>
                    <a:pt x="595385" y="0"/>
                    <a:pt x="567137" y="0"/>
                  </a:cubicBezTo>
                  <a:lnTo>
                    <a:pt x="82558" y="0"/>
                  </a:lnTo>
                  <a:cubicBezTo>
                    <a:pt x="54310" y="0"/>
                    <a:pt x="28211" y="15082"/>
                    <a:pt x="14105" y="39556"/>
                  </a:cubicBezTo>
                  <a:cubicBezTo>
                    <a:pt x="0" y="64031"/>
                    <a:pt x="34" y="94174"/>
                    <a:pt x="14195" y="118616"/>
                  </a:cubicBezTo>
                  <a:lnTo>
                    <a:pt x="256124" y="536185"/>
                  </a:lnTo>
                  <a:cubicBezTo>
                    <a:pt x="270328" y="560700"/>
                    <a:pt x="296515" y="575793"/>
                    <a:pt x="324847" y="575793"/>
                  </a:cubicBezTo>
                  <a:cubicBezTo>
                    <a:pt x="353180" y="575793"/>
                    <a:pt x="379367" y="560700"/>
                    <a:pt x="393571" y="536185"/>
                  </a:cubicBezTo>
                  <a:close/>
                </a:path>
              </a:pathLst>
            </a:custGeom>
            <a:solidFill>
              <a:srgbClr val="0B2B40"/>
            </a:solidFill>
          </p:spPr>
        </p:sp>
        <p:sp>
          <p:nvSpPr>
            <p:cNvPr id="9" name="TextBox 9"/>
            <p:cNvSpPr txBox="1"/>
            <p:nvPr/>
          </p:nvSpPr>
          <p:spPr>
            <a:xfrm>
              <a:off x="118555" y="-853"/>
              <a:ext cx="521641" cy="351640"/>
            </a:xfrm>
            <a:prstGeom prst="rect">
              <a:avLst/>
            </a:prstGeom>
          </p:spPr>
          <p:txBody>
            <a:bodyPr lIns="50800" tIns="50800" rIns="50800" bIns="50800" rtlCol="0" anchor="ctr"/>
            <a:lstStyle/>
            <a:p>
              <a:pPr algn="ctr">
                <a:lnSpc>
                  <a:spcPts val="3500"/>
                </a:lnSpc>
              </a:pPr>
              <a:endParaRPr/>
            </a:p>
          </p:txBody>
        </p:sp>
      </p:grpSp>
      <p:sp>
        <p:nvSpPr>
          <p:cNvPr id="10" name="Freeform 10"/>
          <p:cNvSpPr/>
          <p:nvPr/>
        </p:nvSpPr>
        <p:spPr>
          <a:xfrm rot="-372252">
            <a:off x="-383912" y="9519869"/>
            <a:ext cx="1163336" cy="1585466"/>
          </a:xfrm>
          <a:custGeom>
            <a:avLst/>
            <a:gdLst/>
            <a:ahLst/>
            <a:cxnLst/>
            <a:rect l="l" t="t" r="r" b="b"/>
            <a:pathLst>
              <a:path w="1163336" h="1585466">
                <a:moveTo>
                  <a:pt x="0" y="0"/>
                </a:moveTo>
                <a:lnTo>
                  <a:pt x="1163336" y="0"/>
                </a:lnTo>
                <a:lnTo>
                  <a:pt x="1163336" y="1585466"/>
                </a:lnTo>
                <a:lnTo>
                  <a:pt x="0" y="1585466"/>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11" name="Freeform 11"/>
          <p:cNvSpPr/>
          <p:nvPr/>
        </p:nvSpPr>
        <p:spPr>
          <a:xfrm rot="-5541315">
            <a:off x="17277699" y="9519869"/>
            <a:ext cx="1163336" cy="1585466"/>
          </a:xfrm>
          <a:custGeom>
            <a:avLst/>
            <a:gdLst/>
            <a:ahLst/>
            <a:cxnLst/>
            <a:rect l="l" t="t" r="r" b="b"/>
            <a:pathLst>
              <a:path w="1163336" h="1585466">
                <a:moveTo>
                  <a:pt x="0" y="0"/>
                </a:moveTo>
                <a:lnTo>
                  <a:pt x="1163336" y="0"/>
                </a:lnTo>
                <a:lnTo>
                  <a:pt x="1163336" y="1585466"/>
                </a:lnTo>
                <a:lnTo>
                  <a:pt x="0" y="1585466"/>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2150182" y="93663"/>
            <a:ext cx="12827000" cy="1898650"/>
          </a:xfrm>
          <a:prstGeom prst="rect">
            <a:avLst/>
          </a:prstGeom>
        </p:spPr>
        <p:txBody>
          <a:bodyPr lIns="0" tIns="0" rIns="0" bIns="0" rtlCol="0" anchor="t">
            <a:spAutoFit/>
          </a:bodyPr>
          <a:lstStyle/>
          <a:p>
            <a:pPr algn="ctr">
              <a:lnSpc>
                <a:spcPts val="7474"/>
              </a:lnSpc>
            </a:pPr>
            <a:r>
              <a:rPr lang="en-US" sz="6499" b="1" u="sng">
                <a:solidFill>
                  <a:srgbClr val="0B2B40"/>
                </a:solidFill>
                <a:latin typeface="TT Norms Bold"/>
                <a:ea typeface="TT Norms Bold"/>
                <a:cs typeface="TT Norms Bold"/>
                <a:sym typeface="TT Norms Bold"/>
              </a:rPr>
              <a:t>MUNICIPAL TAX CALCULATION</a:t>
            </a:r>
          </a:p>
        </p:txBody>
      </p:sp>
      <p:grpSp>
        <p:nvGrpSpPr>
          <p:cNvPr id="13" name="Group 13"/>
          <p:cNvGrpSpPr/>
          <p:nvPr/>
        </p:nvGrpSpPr>
        <p:grpSpPr>
          <a:xfrm>
            <a:off x="247535" y="2803455"/>
            <a:ext cx="17814658" cy="2310590"/>
            <a:chOff x="0" y="-20099"/>
            <a:chExt cx="23752878" cy="3080788"/>
          </a:xfrm>
        </p:grpSpPr>
        <p:grpSp>
          <p:nvGrpSpPr>
            <p:cNvPr id="14" name="Group 14"/>
            <p:cNvGrpSpPr/>
            <p:nvPr/>
          </p:nvGrpSpPr>
          <p:grpSpPr>
            <a:xfrm>
              <a:off x="13713690" y="0"/>
              <a:ext cx="1796075" cy="179607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B40"/>
              </a:solidFill>
              <a:ln cap="sq">
                <a:noFill/>
                <a:prstDash val="solid"/>
                <a:miter/>
              </a:ln>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grpSp>
          <p:nvGrpSpPr>
            <p:cNvPr id="17" name="Group 17"/>
            <p:cNvGrpSpPr/>
            <p:nvPr/>
          </p:nvGrpSpPr>
          <p:grpSpPr>
            <a:xfrm>
              <a:off x="8314382" y="26681"/>
              <a:ext cx="1832177" cy="183217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B40"/>
              </a:solidFill>
              <a:ln cap="sq">
                <a:noFill/>
                <a:prstDash val="solid"/>
                <a:miter/>
              </a:ln>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grpSp>
          <p:nvGrpSpPr>
            <p:cNvPr id="20" name="Group 20"/>
            <p:cNvGrpSpPr/>
            <p:nvPr/>
          </p:nvGrpSpPr>
          <p:grpSpPr>
            <a:xfrm>
              <a:off x="19391372" y="26681"/>
              <a:ext cx="1832177" cy="183217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B40"/>
              </a:solidFill>
              <a:ln cap="sq">
                <a:noFill/>
                <a:prstDash val="solid"/>
                <a:miter/>
              </a:ln>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grpSp>
          <p:nvGrpSpPr>
            <p:cNvPr id="23" name="Group 23"/>
            <p:cNvGrpSpPr/>
            <p:nvPr/>
          </p:nvGrpSpPr>
          <p:grpSpPr>
            <a:xfrm>
              <a:off x="3151808" y="26681"/>
              <a:ext cx="1832177" cy="183217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B40"/>
              </a:solidFill>
              <a:ln cap="sq">
                <a:noFill/>
                <a:prstDash val="solid"/>
                <a:miter/>
              </a:ln>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26" name="TextBox 26"/>
            <p:cNvSpPr txBox="1"/>
            <p:nvPr/>
          </p:nvSpPr>
          <p:spPr>
            <a:xfrm>
              <a:off x="0" y="449254"/>
              <a:ext cx="3151808" cy="1160780"/>
            </a:xfrm>
            <a:prstGeom prst="rect">
              <a:avLst/>
            </a:prstGeom>
          </p:spPr>
          <p:txBody>
            <a:bodyPr lIns="0" tIns="0" rIns="0" bIns="0" rtlCol="0" anchor="t">
              <a:spAutoFit/>
            </a:bodyPr>
            <a:lstStyle/>
            <a:p>
              <a:pPr algn="ctr">
                <a:lnSpc>
                  <a:spcPts val="3509"/>
                </a:lnSpc>
              </a:pPr>
              <a:r>
                <a:rPr lang="en-US" sz="2699" b="1" spc="26">
                  <a:solidFill>
                    <a:srgbClr val="0B2B40"/>
                  </a:solidFill>
                  <a:latin typeface="TT Norms Bold"/>
                  <a:ea typeface="TT Norms Bold"/>
                  <a:cs typeface="TT Norms Bold"/>
                  <a:sym typeface="TT Norms Bold"/>
                </a:rPr>
                <a:t>Total</a:t>
              </a:r>
            </a:p>
            <a:p>
              <a:pPr algn="ctr">
                <a:lnSpc>
                  <a:spcPts val="3509"/>
                </a:lnSpc>
              </a:pPr>
              <a:r>
                <a:rPr lang="en-US" sz="2699" b="1" spc="26">
                  <a:solidFill>
                    <a:srgbClr val="0B2B40"/>
                  </a:solidFill>
                  <a:latin typeface="TT Norms Bold"/>
                  <a:ea typeface="TT Norms Bold"/>
                  <a:cs typeface="TT Norms Bold"/>
                  <a:sym typeface="TT Norms Bold"/>
                </a:rPr>
                <a:t>Expenditures</a:t>
              </a:r>
            </a:p>
          </p:txBody>
        </p:sp>
        <p:sp>
          <p:nvSpPr>
            <p:cNvPr id="27" name="TextBox 27"/>
            <p:cNvSpPr txBox="1"/>
            <p:nvPr/>
          </p:nvSpPr>
          <p:spPr>
            <a:xfrm>
              <a:off x="5261427" y="449254"/>
              <a:ext cx="2773555" cy="1160780"/>
            </a:xfrm>
            <a:prstGeom prst="rect">
              <a:avLst/>
            </a:prstGeom>
          </p:spPr>
          <p:txBody>
            <a:bodyPr lIns="0" tIns="0" rIns="0" bIns="0" rtlCol="0" anchor="t">
              <a:spAutoFit/>
            </a:bodyPr>
            <a:lstStyle/>
            <a:p>
              <a:pPr algn="ctr">
                <a:lnSpc>
                  <a:spcPts val="3509"/>
                </a:lnSpc>
              </a:pPr>
              <a:r>
                <a:rPr lang="en-US" sz="2699" b="1" spc="26">
                  <a:solidFill>
                    <a:srgbClr val="0B2B40"/>
                  </a:solidFill>
                  <a:latin typeface="TT Norms Bold"/>
                  <a:ea typeface="TT Norms Bold"/>
                  <a:cs typeface="TT Norms Bold"/>
                  <a:sym typeface="TT Norms Bold"/>
                </a:rPr>
                <a:t>Anticipated</a:t>
              </a:r>
            </a:p>
            <a:p>
              <a:pPr algn="ctr">
                <a:lnSpc>
                  <a:spcPts val="3509"/>
                </a:lnSpc>
              </a:pPr>
              <a:r>
                <a:rPr lang="en-US" sz="2699" b="1" spc="26">
                  <a:solidFill>
                    <a:srgbClr val="0B2B40"/>
                  </a:solidFill>
                  <a:latin typeface="TT Norms Bold"/>
                  <a:ea typeface="TT Norms Bold"/>
                  <a:cs typeface="TT Norms Bold"/>
                  <a:sym typeface="TT Norms Bold"/>
                </a:rPr>
                <a:t>Revenues</a:t>
              </a:r>
            </a:p>
          </p:txBody>
        </p:sp>
        <p:sp>
          <p:nvSpPr>
            <p:cNvPr id="28" name="TextBox 28"/>
            <p:cNvSpPr txBox="1"/>
            <p:nvPr/>
          </p:nvSpPr>
          <p:spPr>
            <a:xfrm>
              <a:off x="10803362" y="352328"/>
              <a:ext cx="2249928" cy="1160780"/>
            </a:xfrm>
            <a:prstGeom prst="rect">
              <a:avLst/>
            </a:prstGeom>
          </p:spPr>
          <p:txBody>
            <a:bodyPr lIns="0" tIns="0" rIns="0" bIns="0" rtlCol="0" anchor="t">
              <a:spAutoFit/>
            </a:bodyPr>
            <a:lstStyle/>
            <a:p>
              <a:pPr algn="ctr">
                <a:lnSpc>
                  <a:spcPts val="3509"/>
                </a:lnSpc>
              </a:pPr>
              <a:r>
                <a:rPr lang="en-US" sz="2699" b="1" spc="26">
                  <a:solidFill>
                    <a:srgbClr val="0B2B40"/>
                  </a:solidFill>
                  <a:latin typeface="TT Norms Bold"/>
                  <a:ea typeface="TT Norms Bold"/>
                  <a:cs typeface="TT Norms Bold"/>
                  <a:sym typeface="TT Norms Bold"/>
                </a:rPr>
                <a:t>Tax</a:t>
              </a:r>
            </a:p>
            <a:p>
              <a:pPr algn="ctr">
                <a:lnSpc>
                  <a:spcPts val="3509"/>
                </a:lnSpc>
              </a:pPr>
              <a:r>
                <a:rPr lang="en-US" sz="2699" b="1" spc="26">
                  <a:solidFill>
                    <a:srgbClr val="0B2B40"/>
                  </a:solidFill>
                  <a:latin typeface="TT Norms Bold"/>
                  <a:ea typeface="TT Norms Bold"/>
                  <a:cs typeface="TT Norms Bold"/>
                  <a:sym typeface="TT Norms Bold"/>
                </a:rPr>
                <a:t>Levy</a:t>
              </a:r>
            </a:p>
          </p:txBody>
        </p:sp>
        <p:sp>
          <p:nvSpPr>
            <p:cNvPr id="29" name="TextBox 29"/>
            <p:cNvSpPr txBox="1"/>
            <p:nvPr/>
          </p:nvSpPr>
          <p:spPr>
            <a:xfrm>
              <a:off x="15663043" y="379737"/>
              <a:ext cx="3575052" cy="1160780"/>
            </a:xfrm>
            <a:prstGeom prst="rect">
              <a:avLst/>
            </a:prstGeom>
          </p:spPr>
          <p:txBody>
            <a:bodyPr lIns="0" tIns="0" rIns="0" bIns="0" rtlCol="0" anchor="t">
              <a:spAutoFit/>
            </a:bodyPr>
            <a:lstStyle/>
            <a:p>
              <a:pPr algn="ctr">
                <a:lnSpc>
                  <a:spcPts val="3509"/>
                </a:lnSpc>
              </a:pPr>
              <a:r>
                <a:rPr lang="en-US" sz="2699" b="1" spc="26">
                  <a:solidFill>
                    <a:srgbClr val="0B2B40"/>
                  </a:solidFill>
                  <a:latin typeface="TT Norms Bold"/>
                  <a:ea typeface="TT Norms Bold"/>
                  <a:cs typeface="TT Norms Bold"/>
                  <a:sym typeface="TT Norms Bold"/>
                </a:rPr>
                <a:t>Total</a:t>
              </a:r>
            </a:p>
            <a:p>
              <a:pPr algn="ctr">
                <a:lnSpc>
                  <a:spcPts val="3509"/>
                </a:lnSpc>
              </a:pPr>
              <a:r>
                <a:rPr lang="en-US" sz="2699" b="1" spc="26">
                  <a:solidFill>
                    <a:srgbClr val="0B2B40"/>
                  </a:solidFill>
                  <a:latin typeface="TT Norms Bold"/>
                  <a:ea typeface="TT Norms Bold"/>
                  <a:cs typeface="TT Norms Bold"/>
                  <a:sym typeface="TT Norms Bold"/>
                </a:rPr>
                <a:t>Ratable Values</a:t>
              </a:r>
            </a:p>
          </p:txBody>
        </p:sp>
        <p:sp>
          <p:nvSpPr>
            <p:cNvPr id="30" name="TextBox 30"/>
            <p:cNvSpPr txBox="1"/>
            <p:nvPr/>
          </p:nvSpPr>
          <p:spPr>
            <a:xfrm>
              <a:off x="21502950" y="379737"/>
              <a:ext cx="2249928" cy="1160780"/>
            </a:xfrm>
            <a:prstGeom prst="rect">
              <a:avLst/>
            </a:prstGeom>
          </p:spPr>
          <p:txBody>
            <a:bodyPr lIns="0" tIns="0" rIns="0" bIns="0" rtlCol="0" anchor="t">
              <a:spAutoFit/>
            </a:bodyPr>
            <a:lstStyle/>
            <a:p>
              <a:pPr algn="ctr">
                <a:lnSpc>
                  <a:spcPts val="3509"/>
                </a:lnSpc>
              </a:pPr>
              <a:r>
                <a:rPr lang="en-US" sz="2699" b="1" spc="26">
                  <a:solidFill>
                    <a:srgbClr val="0B2B40"/>
                  </a:solidFill>
                  <a:latin typeface="TT Norms Bold"/>
                  <a:ea typeface="TT Norms Bold"/>
                  <a:cs typeface="TT Norms Bold"/>
                  <a:sym typeface="TT Norms Bold"/>
                </a:rPr>
                <a:t>Tax</a:t>
              </a:r>
            </a:p>
            <a:p>
              <a:pPr algn="ctr">
                <a:lnSpc>
                  <a:spcPts val="3509"/>
                </a:lnSpc>
              </a:pPr>
              <a:r>
                <a:rPr lang="en-US" sz="2699" b="1" spc="26">
                  <a:solidFill>
                    <a:srgbClr val="0B2B40"/>
                  </a:solidFill>
                  <a:latin typeface="TT Norms Bold"/>
                  <a:ea typeface="TT Norms Bold"/>
                  <a:cs typeface="TT Norms Bold"/>
                  <a:sym typeface="TT Norms Bold"/>
                </a:rPr>
                <a:t>Rate</a:t>
              </a:r>
            </a:p>
          </p:txBody>
        </p:sp>
        <p:sp>
          <p:nvSpPr>
            <p:cNvPr id="31" name="TextBox 31"/>
            <p:cNvSpPr txBox="1"/>
            <p:nvPr/>
          </p:nvSpPr>
          <p:spPr>
            <a:xfrm>
              <a:off x="3781877" y="-20099"/>
              <a:ext cx="585649" cy="1762018"/>
            </a:xfrm>
            <a:prstGeom prst="rect">
              <a:avLst/>
            </a:prstGeom>
          </p:spPr>
          <p:txBody>
            <a:bodyPr lIns="0" tIns="0" rIns="0" bIns="0" rtlCol="0" anchor="t">
              <a:spAutoFit/>
            </a:bodyPr>
            <a:lstStyle/>
            <a:p>
              <a:pPr algn="ctr">
                <a:lnSpc>
                  <a:spcPts val="11160"/>
                </a:lnSpc>
                <a:spcBef>
                  <a:spcPct val="0"/>
                </a:spcBef>
              </a:pPr>
              <a:r>
                <a:rPr lang="en-US" sz="7971" b="1" spc="79">
                  <a:solidFill>
                    <a:srgbClr val="FFFFFF"/>
                  </a:solidFill>
                  <a:latin typeface="TT Norms Bold"/>
                  <a:ea typeface="TT Norms Bold"/>
                  <a:cs typeface="TT Norms Bold"/>
                  <a:sym typeface="TT Norms Bold"/>
                </a:rPr>
                <a:t>-</a:t>
              </a:r>
            </a:p>
          </p:txBody>
        </p:sp>
        <p:sp>
          <p:nvSpPr>
            <p:cNvPr id="32" name="TextBox 32"/>
            <p:cNvSpPr txBox="1"/>
            <p:nvPr/>
          </p:nvSpPr>
          <p:spPr>
            <a:xfrm>
              <a:off x="8911282" y="44243"/>
              <a:ext cx="641350" cy="1698206"/>
            </a:xfrm>
            <a:prstGeom prst="rect">
              <a:avLst/>
            </a:prstGeom>
          </p:spPr>
          <p:txBody>
            <a:bodyPr lIns="0" tIns="0" rIns="0" bIns="0" rtlCol="0" anchor="t">
              <a:spAutoFit/>
            </a:bodyPr>
            <a:lstStyle/>
            <a:p>
              <a:pPr algn="ctr">
                <a:lnSpc>
                  <a:spcPts val="10779"/>
                </a:lnSpc>
                <a:spcBef>
                  <a:spcPct val="0"/>
                </a:spcBef>
              </a:pPr>
              <a:r>
                <a:rPr lang="en-US" sz="7699" b="1" spc="76">
                  <a:solidFill>
                    <a:srgbClr val="FFFFFF"/>
                  </a:solidFill>
                  <a:latin typeface="TT Norms Bold"/>
                  <a:ea typeface="TT Norms Bold"/>
                  <a:cs typeface="TT Norms Bold"/>
                  <a:sym typeface="TT Norms Bold"/>
                </a:rPr>
                <a:t>=</a:t>
              </a:r>
            </a:p>
          </p:txBody>
        </p:sp>
        <p:sp>
          <p:nvSpPr>
            <p:cNvPr id="33" name="TextBox 33"/>
            <p:cNvSpPr txBox="1"/>
            <p:nvPr/>
          </p:nvSpPr>
          <p:spPr>
            <a:xfrm>
              <a:off x="14342340" y="-10574"/>
              <a:ext cx="552450" cy="1698206"/>
            </a:xfrm>
            <a:prstGeom prst="rect">
              <a:avLst/>
            </a:prstGeom>
          </p:spPr>
          <p:txBody>
            <a:bodyPr lIns="0" tIns="0" rIns="0" bIns="0" rtlCol="0" anchor="t">
              <a:spAutoFit/>
            </a:bodyPr>
            <a:lstStyle/>
            <a:p>
              <a:pPr algn="ctr">
                <a:lnSpc>
                  <a:spcPts val="10779"/>
                </a:lnSpc>
                <a:spcBef>
                  <a:spcPct val="0"/>
                </a:spcBef>
              </a:pPr>
              <a:r>
                <a:rPr lang="en-US" sz="7699" b="1" spc="76">
                  <a:solidFill>
                    <a:srgbClr val="FFFFFF"/>
                  </a:solidFill>
                  <a:latin typeface="TT Norms Bold"/>
                  <a:ea typeface="TT Norms Bold"/>
                  <a:cs typeface="TT Norms Bold"/>
                  <a:sym typeface="TT Norms Bold"/>
                </a:rPr>
                <a:t>/</a:t>
              </a:r>
            </a:p>
          </p:txBody>
        </p:sp>
        <p:sp>
          <p:nvSpPr>
            <p:cNvPr id="34" name="TextBox 34"/>
            <p:cNvSpPr txBox="1"/>
            <p:nvPr/>
          </p:nvSpPr>
          <p:spPr>
            <a:xfrm>
              <a:off x="19986786" y="44243"/>
              <a:ext cx="641350" cy="1698206"/>
            </a:xfrm>
            <a:prstGeom prst="rect">
              <a:avLst/>
            </a:prstGeom>
          </p:spPr>
          <p:txBody>
            <a:bodyPr lIns="0" tIns="0" rIns="0" bIns="0" rtlCol="0" anchor="t">
              <a:spAutoFit/>
            </a:bodyPr>
            <a:lstStyle/>
            <a:p>
              <a:pPr algn="ctr">
                <a:lnSpc>
                  <a:spcPts val="10779"/>
                </a:lnSpc>
                <a:spcBef>
                  <a:spcPct val="0"/>
                </a:spcBef>
              </a:pPr>
              <a:r>
                <a:rPr lang="en-US" sz="7699" b="1" spc="76">
                  <a:solidFill>
                    <a:srgbClr val="FFFFFF"/>
                  </a:solidFill>
                  <a:latin typeface="TT Norms Bold"/>
                  <a:ea typeface="TT Norms Bold"/>
                  <a:cs typeface="TT Norms Bold"/>
                  <a:sym typeface="TT Norms Bold"/>
                </a:rPr>
                <a:t>=</a:t>
              </a:r>
            </a:p>
          </p:txBody>
        </p:sp>
        <p:sp>
          <p:nvSpPr>
            <p:cNvPr id="35" name="TextBox 35"/>
            <p:cNvSpPr txBox="1"/>
            <p:nvPr/>
          </p:nvSpPr>
          <p:spPr>
            <a:xfrm>
              <a:off x="8356" y="2319461"/>
              <a:ext cx="3390041" cy="741228"/>
            </a:xfrm>
            <a:prstGeom prst="rect">
              <a:avLst/>
            </a:prstGeom>
          </p:spPr>
          <p:txBody>
            <a:bodyPr lIns="0" tIns="0" rIns="0" bIns="0" rtlCol="0" anchor="t">
              <a:spAutoFit/>
            </a:bodyPr>
            <a:lstStyle/>
            <a:p>
              <a:pPr algn="ctr">
                <a:lnSpc>
                  <a:spcPts val="4480"/>
                </a:lnSpc>
                <a:spcBef>
                  <a:spcPct val="0"/>
                </a:spcBef>
              </a:pPr>
              <a:r>
                <a:rPr lang="en-US" sz="3200" b="1" spc="32" dirty="0">
                  <a:solidFill>
                    <a:srgbClr val="000000"/>
                  </a:solidFill>
                  <a:latin typeface="TT Norms Bold"/>
                  <a:ea typeface="TT Norms Bold"/>
                  <a:cs typeface="TT Norms Bold"/>
                  <a:sym typeface="TT Norms Bold"/>
                </a:rPr>
                <a:t>$58,762,798</a:t>
              </a:r>
            </a:p>
          </p:txBody>
        </p:sp>
        <p:sp>
          <p:nvSpPr>
            <p:cNvPr id="36" name="TextBox 36"/>
            <p:cNvSpPr txBox="1"/>
            <p:nvPr/>
          </p:nvSpPr>
          <p:spPr>
            <a:xfrm>
              <a:off x="5105801" y="2319459"/>
              <a:ext cx="3277613" cy="741228"/>
            </a:xfrm>
            <a:prstGeom prst="rect">
              <a:avLst/>
            </a:prstGeom>
          </p:spPr>
          <p:txBody>
            <a:bodyPr wrap="square" lIns="0" tIns="0" rIns="0" bIns="0" rtlCol="0" anchor="t">
              <a:spAutoFit/>
            </a:bodyPr>
            <a:lstStyle/>
            <a:p>
              <a:pPr algn="ctr">
                <a:lnSpc>
                  <a:spcPts val="4480"/>
                </a:lnSpc>
                <a:spcBef>
                  <a:spcPct val="0"/>
                </a:spcBef>
              </a:pPr>
              <a:r>
                <a:rPr lang="en-US" sz="3200" b="1" spc="32" dirty="0">
                  <a:solidFill>
                    <a:srgbClr val="000000"/>
                  </a:solidFill>
                  <a:latin typeface="TT Norms Bold"/>
                  <a:ea typeface="TT Norms Bold"/>
                  <a:cs typeface="TT Norms Bold"/>
                  <a:sym typeface="TT Norms Bold"/>
                </a:rPr>
                <a:t>$22,047,698</a:t>
              </a:r>
            </a:p>
          </p:txBody>
        </p:sp>
        <p:sp>
          <p:nvSpPr>
            <p:cNvPr id="37" name="TextBox 37"/>
            <p:cNvSpPr txBox="1"/>
            <p:nvPr/>
          </p:nvSpPr>
          <p:spPr>
            <a:xfrm>
              <a:off x="10289519" y="2319461"/>
              <a:ext cx="3277613" cy="741228"/>
            </a:xfrm>
            <a:prstGeom prst="rect">
              <a:avLst/>
            </a:prstGeom>
          </p:spPr>
          <p:txBody>
            <a:bodyPr lIns="0" tIns="0" rIns="0" bIns="0" rtlCol="0" anchor="t">
              <a:spAutoFit/>
            </a:bodyPr>
            <a:lstStyle/>
            <a:p>
              <a:pPr algn="ctr">
                <a:lnSpc>
                  <a:spcPts val="4480"/>
                </a:lnSpc>
                <a:spcBef>
                  <a:spcPct val="0"/>
                </a:spcBef>
              </a:pPr>
              <a:r>
                <a:rPr lang="en-US" sz="3200" b="1" spc="32" dirty="0">
                  <a:solidFill>
                    <a:srgbClr val="000000"/>
                  </a:solidFill>
                  <a:latin typeface="TT Norms Bold"/>
                  <a:ea typeface="TT Norms Bold"/>
                  <a:cs typeface="TT Norms Bold"/>
                  <a:sym typeface="TT Norms Bold"/>
                </a:rPr>
                <a:t>$36,715,100</a:t>
              </a:r>
            </a:p>
          </p:txBody>
        </p:sp>
        <p:sp>
          <p:nvSpPr>
            <p:cNvPr id="38" name="TextBox 38"/>
            <p:cNvSpPr txBox="1"/>
            <p:nvPr/>
          </p:nvSpPr>
          <p:spPr>
            <a:xfrm>
              <a:off x="15172165" y="2319461"/>
              <a:ext cx="4556807" cy="698077"/>
            </a:xfrm>
            <a:prstGeom prst="rect">
              <a:avLst/>
            </a:prstGeom>
          </p:spPr>
          <p:txBody>
            <a:bodyPr lIns="0" tIns="0" rIns="0" bIns="0" rtlCol="0" anchor="t">
              <a:spAutoFit/>
            </a:bodyPr>
            <a:lstStyle/>
            <a:p>
              <a:pPr algn="ctr">
                <a:lnSpc>
                  <a:spcPts val="4480"/>
                </a:lnSpc>
                <a:spcBef>
                  <a:spcPct val="0"/>
                </a:spcBef>
              </a:pPr>
              <a:r>
                <a:rPr lang="en-US" sz="3200" b="1" spc="32">
                  <a:solidFill>
                    <a:srgbClr val="000000"/>
                  </a:solidFill>
                  <a:latin typeface="TT Norms Bold"/>
                  <a:ea typeface="TT Norms Bold"/>
                  <a:cs typeface="TT Norms Bold"/>
                  <a:sym typeface="TT Norms Bold"/>
                </a:rPr>
                <a:t>$14,431,200,800</a:t>
              </a:r>
            </a:p>
          </p:txBody>
        </p:sp>
        <p:sp>
          <p:nvSpPr>
            <p:cNvPr id="39" name="TextBox 39"/>
            <p:cNvSpPr txBox="1"/>
            <p:nvPr/>
          </p:nvSpPr>
          <p:spPr>
            <a:xfrm>
              <a:off x="22086421" y="2319461"/>
              <a:ext cx="1324609" cy="741228"/>
            </a:xfrm>
            <a:prstGeom prst="rect">
              <a:avLst/>
            </a:prstGeom>
          </p:spPr>
          <p:txBody>
            <a:bodyPr lIns="0" tIns="0" rIns="0" bIns="0" rtlCol="0" anchor="t">
              <a:spAutoFit/>
            </a:bodyPr>
            <a:lstStyle/>
            <a:p>
              <a:pPr algn="ctr">
                <a:lnSpc>
                  <a:spcPts val="4480"/>
                </a:lnSpc>
                <a:spcBef>
                  <a:spcPct val="0"/>
                </a:spcBef>
              </a:pPr>
              <a:r>
                <a:rPr lang="en-US" sz="3200" b="1" spc="32" dirty="0">
                  <a:solidFill>
                    <a:srgbClr val="000000"/>
                  </a:solidFill>
                  <a:latin typeface="TT Norms Bold"/>
                  <a:ea typeface="TT Norms Bold"/>
                  <a:cs typeface="TT Norms Bold"/>
                  <a:sym typeface="TT Norms Bold"/>
                </a:rPr>
                <a:t>.254</a:t>
              </a:r>
            </a:p>
          </p:txBody>
        </p:sp>
      </p:grpSp>
      <p:grpSp>
        <p:nvGrpSpPr>
          <p:cNvPr id="40" name="Group 40"/>
          <p:cNvGrpSpPr/>
          <p:nvPr/>
        </p:nvGrpSpPr>
        <p:grpSpPr>
          <a:xfrm>
            <a:off x="10532803" y="6284455"/>
            <a:ext cx="1347056" cy="1347056"/>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B40"/>
            </a:solidFill>
            <a:ln cap="sq">
              <a:noFill/>
              <a:prstDash val="solid"/>
              <a:miter/>
            </a:ln>
          </p:spPr>
        </p:sp>
        <p:sp>
          <p:nvSpPr>
            <p:cNvPr id="42" name="TextBox 42"/>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grpSp>
        <p:nvGrpSpPr>
          <p:cNvPr id="43" name="Group 43"/>
          <p:cNvGrpSpPr/>
          <p:nvPr/>
        </p:nvGrpSpPr>
        <p:grpSpPr>
          <a:xfrm>
            <a:off x="6483322" y="6304466"/>
            <a:ext cx="1374133" cy="1374133"/>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B40"/>
            </a:solidFill>
            <a:ln cap="sq">
              <a:noFill/>
              <a:prstDash val="solid"/>
              <a:miter/>
            </a:ln>
          </p:spPr>
        </p:sp>
        <p:sp>
          <p:nvSpPr>
            <p:cNvPr id="45" name="TextBox 45"/>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grpSp>
        <p:nvGrpSpPr>
          <p:cNvPr id="46" name="Group 46"/>
          <p:cNvGrpSpPr/>
          <p:nvPr/>
        </p:nvGrpSpPr>
        <p:grpSpPr>
          <a:xfrm>
            <a:off x="14791065" y="6304466"/>
            <a:ext cx="1374133" cy="1374133"/>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B40"/>
            </a:solidFill>
            <a:ln cap="sq">
              <a:noFill/>
              <a:prstDash val="solid"/>
              <a:miter/>
            </a:ln>
          </p:spPr>
        </p:sp>
        <p:sp>
          <p:nvSpPr>
            <p:cNvPr id="48" name="TextBox 48"/>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grpSp>
        <p:nvGrpSpPr>
          <p:cNvPr id="49" name="Group 49"/>
          <p:cNvGrpSpPr/>
          <p:nvPr/>
        </p:nvGrpSpPr>
        <p:grpSpPr>
          <a:xfrm>
            <a:off x="2611391" y="6304466"/>
            <a:ext cx="1374133" cy="1374133"/>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B40"/>
            </a:solidFill>
            <a:ln cap="sq">
              <a:noFill/>
              <a:prstDash val="solid"/>
              <a:miter/>
            </a:ln>
          </p:spPr>
        </p:sp>
        <p:sp>
          <p:nvSpPr>
            <p:cNvPr id="51" name="TextBox 51"/>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2" name="TextBox 52"/>
          <p:cNvSpPr txBox="1"/>
          <p:nvPr/>
        </p:nvSpPr>
        <p:spPr>
          <a:xfrm>
            <a:off x="247535" y="6611871"/>
            <a:ext cx="2363856" cy="880110"/>
          </a:xfrm>
          <a:prstGeom prst="rect">
            <a:avLst/>
          </a:prstGeom>
        </p:spPr>
        <p:txBody>
          <a:bodyPr lIns="0" tIns="0" rIns="0" bIns="0" rtlCol="0" anchor="t">
            <a:spAutoFit/>
          </a:bodyPr>
          <a:lstStyle/>
          <a:p>
            <a:pPr algn="ctr">
              <a:lnSpc>
                <a:spcPts val="3509"/>
              </a:lnSpc>
            </a:pPr>
            <a:r>
              <a:rPr lang="en-US" sz="2699" b="1" spc="26">
                <a:solidFill>
                  <a:srgbClr val="0B2B40"/>
                </a:solidFill>
                <a:latin typeface="TT Norms Bold"/>
                <a:ea typeface="TT Norms Bold"/>
                <a:cs typeface="TT Norms Bold"/>
                <a:sym typeface="TT Norms Bold"/>
              </a:rPr>
              <a:t>Total</a:t>
            </a:r>
          </a:p>
          <a:p>
            <a:pPr algn="ctr">
              <a:lnSpc>
                <a:spcPts val="3509"/>
              </a:lnSpc>
            </a:pPr>
            <a:r>
              <a:rPr lang="en-US" sz="2699" b="1" spc="26">
                <a:solidFill>
                  <a:srgbClr val="0B2B40"/>
                </a:solidFill>
                <a:latin typeface="TT Norms Bold"/>
                <a:ea typeface="TT Norms Bold"/>
                <a:cs typeface="TT Norms Bold"/>
                <a:sym typeface="TT Norms Bold"/>
              </a:rPr>
              <a:t>Expenditures</a:t>
            </a:r>
          </a:p>
        </p:txBody>
      </p:sp>
      <p:sp>
        <p:nvSpPr>
          <p:cNvPr id="53" name="TextBox 53"/>
          <p:cNvSpPr txBox="1"/>
          <p:nvPr/>
        </p:nvSpPr>
        <p:spPr>
          <a:xfrm>
            <a:off x="4193605" y="6611871"/>
            <a:ext cx="2080167" cy="880110"/>
          </a:xfrm>
          <a:prstGeom prst="rect">
            <a:avLst/>
          </a:prstGeom>
        </p:spPr>
        <p:txBody>
          <a:bodyPr lIns="0" tIns="0" rIns="0" bIns="0" rtlCol="0" anchor="t">
            <a:spAutoFit/>
          </a:bodyPr>
          <a:lstStyle/>
          <a:p>
            <a:pPr algn="ctr">
              <a:lnSpc>
                <a:spcPts val="3509"/>
              </a:lnSpc>
            </a:pPr>
            <a:r>
              <a:rPr lang="en-US" sz="2699" b="1" spc="26">
                <a:solidFill>
                  <a:srgbClr val="0B2B40"/>
                </a:solidFill>
                <a:latin typeface="TT Norms Bold"/>
                <a:ea typeface="TT Norms Bold"/>
                <a:cs typeface="TT Norms Bold"/>
                <a:sym typeface="TT Norms Bold"/>
              </a:rPr>
              <a:t>Anticipated</a:t>
            </a:r>
          </a:p>
          <a:p>
            <a:pPr algn="ctr">
              <a:lnSpc>
                <a:spcPts val="3509"/>
              </a:lnSpc>
            </a:pPr>
            <a:r>
              <a:rPr lang="en-US" sz="2699" b="1" spc="26">
                <a:solidFill>
                  <a:srgbClr val="0B2B40"/>
                </a:solidFill>
                <a:latin typeface="TT Norms Bold"/>
                <a:ea typeface="TT Norms Bold"/>
                <a:cs typeface="TT Norms Bold"/>
                <a:sym typeface="TT Norms Bold"/>
              </a:rPr>
              <a:t>Revenues</a:t>
            </a:r>
          </a:p>
        </p:txBody>
      </p:sp>
      <p:sp>
        <p:nvSpPr>
          <p:cNvPr id="54" name="TextBox 54"/>
          <p:cNvSpPr txBox="1"/>
          <p:nvPr/>
        </p:nvSpPr>
        <p:spPr>
          <a:xfrm>
            <a:off x="8350057" y="6539176"/>
            <a:ext cx="1687446" cy="880110"/>
          </a:xfrm>
          <a:prstGeom prst="rect">
            <a:avLst/>
          </a:prstGeom>
        </p:spPr>
        <p:txBody>
          <a:bodyPr lIns="0" tIns="0" rIns="0" bIns="0" rtlCol="0" anchor="t">
            <a:spAutoFit/>
          </a:bodyPr>
          <a:lstStyle/>
          <a:p>
            <a:pPr algn="ctr">
              <a:lnSpc>
                <a:spcPts val="3509"/>
              </a:lnSpc>
            </a:pPr>
            <a:r>
              <a:rPr lang="en-US" sz="2699" b="1" spc="26">
                <a:solidFill>
                  <a:srgbClr val="0B2B40"/>
                </a:solidFill>
                <a:latin typeface="TT Norms Bold"/>
                <a:ea typeface="TT Norms Bold"/>
                <a:cs typeface="TT Norms Bold"/>
                <a:sym typeface="TT Norms Bold"/>
              </a:rPr>
              <a:t>Tax</a:t>
            </a:r>
          </a:p>
          <a:p>
            <a:pPr algn="ctr">
              <a:lnSpc>
                <a:spcPts val="3509"/>
              </a:lnSpc>
            </a:pPr>
            <a:r>
              <a:rPr lang="en-US" sz="2699" b="1" spc="26">
                <a:solidFill>
                  <a:srgbClr val="0B2B40"/>
                </a:solidFill>
                <a:latin typeface="TT Norms Bold"/>
                <a:ea typeface="TT Norms Bold"/>
                <a:cs typeface="TT Norms Bold"/>
                <a:sym typeface="TT Norms Bold"/>
              </a:rPr>
              <a:t>Levy</a:t>
            </a:r>
          </a:p>
        </p:txBody>
      </p:sp>
      <p:sp>
        <p:nvSpPr>
          <p:cNvPr id="55" name="TextBox 55"/>
          <p:cNvSpPr txBox="1"/>
          <p:nvPr/>
        </p:nvSpPr>
        <p:spPr>
          <a:xfrm>
            <a:off x="11994817" y="6559733"/>
            <a:ext cx="2681289" cy="880110"/>
          </a:xfrm>
          <a:prstGeom prst="rect">
            <a:avLst/>
          </a:prstGeom>
        </p:spPr>
        <p:txBody>
          <a:bodyPr lIns="0" tIns="0" rIns="0" bIns="0" rtlCol="0" anchor="t">
            <a:spAutoFit/>
          </a:bodyPr>
          <a:lstStyle/>
          <a:p>
            <a:pPr algn="ctr">
              <a:lnSpc>
                <a:spcPts val="3509"/>
              </a:lnSpc>
            </a:pPr>
            <a:r>
              <a:rPr lang="en-US" sz="2699" b="1" spc="26">
                <a:solidFill>
                  <a:srgbClr val="0B2B40"/>
                </a:solidFill>
                <a:latin typeface="TT Norms Bold"/>
                <a:ea typeface="TT Norms Bold"/>
                <a:cs typeface="TT Norms Bold"/>
                <a:sym typeface="TT Norms Bold"/>
              </a:rPr>
              <a:t>Total</a:t>
            </a:r>
          </a:p>
          <a:p>
            <a:pPr algn="ctr">
              <a:lnSpc>
                <a:spcPts val="3509"/>
              </a:lnSpc>
            </a:pPr>
            <a:r>
              <a:rPr lang="en-US" sz="2699" b="1" spc="26">
                <a:solidFill>
                  <a:srgbClr val="0B2B40"/>
                </a:solidFill>
                <a:latin typeface="TT Norms Bold"/>
                <a:ea typeface="TT Norms Bold"/>
                <a:cs typeface="TT Norms Bold"/>
                <a:sym typeface="TT Norms Bold"/>
              </a:rPr>
              <a:t>Ratable Values</a:t>
            </a:r>
          </a:p>
        </p:txBody>
      </p:sp>
      <p:sp>
        <p:nvSpPr>
          <p:cNvPr id="56" name="TextBox 56"/>
          <p:cNvSpPr txBox="1"/>
          <p:nvPr/>
        </p:nvSpPr>
        <p:spPr>
          <a:xfrm>
            <a:off x="16374747" y="6559733"/>
            <a:ext cx="1687446" cy="880110"/>
          </a:xfrm>
          <a:prstGeom prst="rect">
            <a:avLst/>
          </a:prstGeom>
        </p:spPr>
        <p:txBody>
          <a:bodyPr lIns="0" tIns="0" rIns="0" bIns="0" rtlCol="0" anchor="t">
            <a:spAutoFit/>
          </a:bodyPr>
          <a:lstStyle/>
          <a:p>
            <a:pPr algn="ctr">
              <a:lnSpc>
                <a:spcPts val="3509"/>
              </a:lnSpc>
            </a:pPr>
            <a:r>
              <a:rPr lang="en-US" sz="2699" b="1" spc="26">
                <a:solidFill>
                  <a:srgbClr val="0B2B40"/>
                </a:solidFill>
                <a:latin typeface="TT Norms Bold"/>
                <a:ea typeface="TT Norms Bold"/>
                <a:cs typeface="TT Norms Bold"/>
                <a:sym typeface="TT Norms Bold"/>
              </a:rPr>
              <a:t>Tax</a:t>
            </a:r>
          </a:p>
          <a:p>
            <a:pPr algn="ctr">
              <a:lnSpc>
                <a:spcPts val="3509"/>
              </a:lnSpc>
            </a:pPr>
            <a:r>
              <a:rPr lang="en-US" sz="2699" b="1" spc="26">
                <a:solidFill>
                  <a:srgbClr val="0B2B40"/>
                </a:solidFill>
                <a:latin typeface="TT Norms Bold"/>
                <a:ea typeface="TT Norms Bold"/>
                <a:cs typeface="TT Norms Bold"/>
                <a:sym typeface="TT Norms Bold"/>
              </a:rPr>
              <a:t>Rate</a:t>
            </a:r>
          </a:p>
        </p:txBody>
      </p:sp>
      <p:sp>
        <p:nvSpPr>
          <p:cNvPr id="57" name="TextBox 57"/>
          <p:cNvSpPr txBox="1"/>
          <p:nvPr/>
        </p:nvSpPr>
        <p:spPr>
          <a:xfrm>
            <a:off x="3083943" y="6231281"/>
            <a:ext cx="439237" cy="1359614"/>
          </a:xfrm>
          <a:prstGeom prst="rect">
            <a:avLst/>
          </a:prstGeom>
        </p:spPr>
        <p:txBody>
          <a:bodyPr lIns="0" tIns="0" rIns="0" bIns="0" rtlCol="0" anchor="t">
            <a:spAutoFit/>
          </a:bodyPr>
          <a:lstStyle/>
          <a:p>
            <a:pPr algn="ctr">
              <a:lnSpc>
                <a:spcPts val="11160"/>
              </a:lnSpc>
              <a:spcBef>
                <a:spcPct val="0"/>
              </a:spcBef>
            </a:pPr>
            <a:r>
              <a:rPr lang="en-US" sz="7971" b="1" spc="79">
                <a:solidFill>
                  <a:srgbClr val="FFFFFF"/>
                </a:solidFill>
                <a:latin typeface="TT Norms Bold"/>
                <a:ea typeface="TT Norms Bold"/>
                <a:cs typeface="TT Norms Bold"/>
                <a:sym typeface="TT Norms Bold"/>
              </a:rPr>
              <a:t>-</a:t>
            </a:r>
          </a:p>
        </p:txBody>
      </p:sp>
      <p:sp>
        <p:nvSpPr>
          <p:cNvPr id="58" name="TextBox 58"/>
          <p:cNvSpPr txBox="1"/>
          <p:nvPr/>
        </p:nvSpPr>
        <p:spPr>
          <a:xfrm>
            <a:off x="6930997" y="6281919"/>
            <a:ext cx="481012" cy="1309373"/>
          </a:xfrm>
          <a:prstGeom prst="rect">
            <a:avLst/>
          </a:prstGeom>
        </p:spPr>
        <p:txBody>
          <a:bodyPr lIns="0" tIns="0" rIns="0" bIns="0" rtlCol="0" anchor="t">
            <a:spAutoFit/>
          </a:bodyPr>
          <a:lstStyle/>
          <a:p>
            <a:pPr algn="ctr">
              <a:lnSpc>
                <a:spcPts val="10779"/>
              </a:lnSpc>
              <a:spcBef>
                <a:spcPct val="0"/>
              </a:spcBef>
            </a:pPr>
            <a:r>
              <a:rPr lang="en-US" sz="7699" b="1" spc="76">
                <a:solidFill>
                  <a:srgbClr val="FFFFFF"/>
                </a:solidFill>
                <a:latin typeface="TT Norms Bold"/>
                <a:ea typeface="TT Norms Bold"/>
                <a:cs typeface="TT Norms Bold"/>
                <a:sym typeface="TT Norms Bold"/>
              </a:rPr>
              <a:t>=</a:t>
            </a:r>
          </a:p>
        </p:txBody>
      </p:sp>
      <p:sp>
        <p:nvSpPr>
          <p:cNvPr id="59" name="TextBox 59"/>
          <p:cNvSpPr txBox="1"/>
          <p:nvPr/>
        </p:nvSpPr>
        <p:spPr>
          <a:xfrm>
            <a:off x="11004290" y="6240806"/>
            <a:ext cx="414338" cy="1309373"/>
          </a:xfrm>
          <a:prstGeom prst="rect">
            <a:avLst/>
          </a:prstGeom>
        </p:spPr>
        <p:txBody>
          <a:bodyPr lIns="0" tIns="0" rIns="0" bIns="0" rtlCol="0" anchor="t">
            <a:spAutoFit/>
          </a:bodyPr>
          <a:lstStyle/>
          <a:p>
            <a:pPr algn="ctr">
              <a:lnSpc>
                <a:spcPts val="10779"/>
              </a:lnSpc>
              <a:spcBef>
                <a:spcPct val="0"/>
              </a:spcBef>
            </a:pPr>
            <a:r>
              <a:rPr lang="en-US" sz="7699" b="1" spc="76">
                <a:solidFill>
                  <a:srgbClr val="FFFFFF"/>
                </a:solidFill>
                <a:latin typeface="TT Norms Bold"/>
                <a:ea typeface="TT Norms Bold"/>
                <a:cs typeface="TT Norms Bold"/>
                <a:sym typeface="TT Norms Bold"/>
              </a:rPr>
              <a:t>/</a:t>
            </a:r>
          </a:p>
        </p:txBody>
      </p:sp>
      <p:sp>
        <p:nvSpPr>
          <p:cNvPr id="60" name="TextBox 60"/>
          <p:cNvSpPr txBox="1"/>
          <p:nvPr/>
        </p:nvSpPr>
        <p:spPr>
          <a:xfrm>
            <a:off x="15237625" y="6281919"/>
            <a:ext cx="481012" cy="1309373"/>
          </a:xfrm>
          <a:prstGeom prst="rect">
            <a:avLst/>
          </a:prstGeom>
        </p:spPr>
        <p:txBody>
          <a:bodyPr lIns="0" tIns="0" rIns="0" bIns="0" rtlCol="0" anchor="t">
            <a:spAutoFit/>
          </a:bodyPr>
          <a:lstStyle/>
          <a:p>
            <a:pPr algn="ctr">
              <a:lnSpc>
                <a:spcPts val="10779"/>
              </a:lnSpc>
              <a:spcBef>
                <a:spcPct val="0"/>
              </a:spcBef>
            </a:pPr>
            <a:r>
              <a:rPr lang="en-US" sz="7699" b="1" spc="76">
                <a:solidFill>
                  <a:srgbClr val="FFFFFF"/>
                </a:solidFill>
                <a:latin typeface="TT Norms Bold"/>
                <a:ea typeface="TT Norms Bold"/>
                <a:cs typeface="TT Norms Bold"/>
                <a:sym typeface="TT Norms Bold"/>
              </a:rPr>
              <a:t>=</a:t>
            </a:r>
          </a:p>
        </p:txBody>
      </p:sp>
      <p:sp>
        <p:nvSpPr>
          <p:cNvPr id="61" name="TextBox 61"/>
          <p:cNvSpPr txBox="1"/>
          <p:nvPr/>
        </p:nvSpPr>
        <p:spPr>
          <a:xfrm>
            <a:off x="253802" y="8009764"/>
            <a:ext cx="2542531" cy="537845"/>
          </a:xfrm>
          <a:prstGeom prst="rect">
            <a:avLst/>
          </a:prstGeom>
        </p:spPr>
        <p:txBody>
          <a:bodyPr lIns="0" tIns="0" rIns="0" bIns="0" rtlCol="0" anchor="t">
            <a:spAutoFit/>
          </a:bodyPr>
          <a:lstStyle/>
          <a:p>
            <a:pPr algn="ctr">
              <a:lnSpc>
                <a:spcPts val="4480"/>
              </a:lnSpc>
              <a:spcBef>
                <a:spcPct val="0"/>
              </a:spcBef>
            </a:pPr>
            <a:r>
              <a:rPr lang="en-US" sz="3200" b="1" spc="32">
                <a:solidFill>
                  <a:srgbClr val="000000"/>
                </a:solidFill>
                <a:latin typeface="TT Norms Bold"/>
                <a:ea typeface="TT Norms Bold"/>
                <a:cs typeface="TT Norms Bold"/>
                <a:sym typeface="TT Norms Bold"/>
              </a:rPr>
              <a:t>$59,567,311</a:t>
            </a:r>
          </a:p>
        </p:txBody>
      </p:sp>
      <p:sp>
        <p:nvSpPr>
          <p:cNvPr id="62" name="TextBox 62"/>
          <p:cNvSpPr txBox="1"/>
          <p:nvPr/>
        </p:nvSpPr>
        <p:spPr>
          <a:xfrm>
            <a:off x="4030470" y="8009764"/>
            <a:ext cx="2406436" cy="537845"/>
          </a:xfrm>
          <a:prstGeom prst="rect">
            <a:avLst/>
          </a:prstGeom>
        </p:spPr>
        <p:txBody>
          <a:bodyPr lIns="0" tIns="0" rIns="0" bIns="0" rtlCol="0" anchor="t">
            <a:spAutoFit/>
          </a:bodyPr>
          <a:lstStyle/>
          <a:p>
            <a:pPr algn="ctr">
              <a:lnSpc>
                <a:spcPts val="4480"/>
              </a:lnSpc>
              <a:spcBef>
                <a:spcPct val="0"/>
              </a:spcBef>
            </a:pPr>
            <a:r>
              <a:rPr lang="en-US" sz="3200" b="1" spc="32">
                <a:solidFill>
                  <a:srgbClr val="000000"/>
                </a:solidFill>
                <a:latin typeface="TT Norms Bold"/>
                <a:ea typeface="TT Norms Bold"/>
                <a:cs typeface="TT Norms Bold"/>
                <a:sym typeface="TT Norms Bold"/>
              </a:rPr>
              <a:t>$23,527,585</a:t>
            </a:r>
          </a:p>
        </p:txBody>
      </p:sp>
      <p:sp>
        <p:nvSpPr>
          <p:cNvPr id="63" name="TextBox 63"/>
          <p:cNvSpPr txBox="1"/>
          <p:nvPr/>
        </p:nvSpPr>
        <p:spPr>
          <a:xfrm>
            <a:off x="7964674" y="8009764"/>
            <a:ext cx="2458211" cy="537845"/>
          </a:xfrm>
          <a:prstGeom prst="rect">
            <a:avLst/>
          </a:prstGeom>
        </p:spPr>
        <p:txBody>
          <a:bodyPr lIns="0" tIns="0" rIns="0" bIns="0" rtlCol="0" anchor="t">
            <a:spAutoFit/>
          </a:bodyPr>
          <a:lstStyle/>
          <a:p>
            <a:pPr algn="ctr">
              <a:lnSpc>
                <a:spcPts val="4480"/>
              </a:lnSpc>
              <a:spcBef>
                <a:spcPct val="0"/>
              </a:spcBef>
            </a:pPr>
            <a:r>
              <a:rPr lang="en-US" sz="3200" b="1" spc="32">
                <a:solidFill>
                  <a:srgbClr val="000000"/>
                </a:solidFill>
                <a:latin typeface="TT Norms Bold"/>
                <a:ea typeface="TT Norms Bold"/>
                <a:cs typeface="TT Norms Bold"/>
                <a:sym typeface="TT Norms Bold"/>
              </a:rPr>
              <a:t>$36,039,726</a:t>
            </a:r>
          </a:p>
        </p:txBody>
      </p:sp>
      <p:sp>
        <p:nvSpPr>
          <p:cNvPr id="64" name="TextBox 64"/>
          <p:cNvSpPr txBox="1"/>
          <p:nvPr/>
        </p:nvSpPr>
        <p:spPr>
          <a:xfrm>
            <a:off x="11626659" y="8009764"/>
            <a:ext cx="3417605" cy="537845"/>
          </a:xfrm>
          <a:prstGeom prst="rect">
            <a:avLst/>
          </a:prstGeom>
        </p:spPr>
        <p:txBody>
          <a:bodyPr lIns="0" tIns="0" rIns="0" bIns="0" rtlCol="0" anchor="t">
            <a:spAutoFit/>
          </a:bodyPr>
          <a:lstStyle/>
          <a:p>
            <a:pPr algn="ctr">
              <a:lnSpc>
                <a:spcPts val="4480"/>
              </a:lnSpc>
              <a:spcBef>
                <a:spcPct val="0"/>
              </a:spcBef>
            </a:pPr>
            <a:r>
              <a:rPr lang="en-US" sz="3200" b="1" spc="32">
                <a:solidFill>
                  <a:srgbClr val="000000"/>
                </a:solidFill>
                <a:latin typeface="TT Norms Bold"/>
                <a:ea typeface="TT Norms Bold"/>
                <a:cs typeface="TT Norms Bold"/>
                <a:sym typeface="TT Norms Bold"/>
              </a:rPr>
              <a:t>$7,226,934,900</a:t>
            </a:r>
          </a:p>
        </p:txBody>
      </p:sp>
      <p:sp>
        <p:nvSpPr>
          <p:cNvPr id="65" name="TextBox 65"/>
          <p:cNvSpPr txBox="1"/>
          <p:nvPr/>
        </p:nvSpPr>
        <p:spPr>
          <a:xfrm>
            <a:off x="16812351" y="8009764"/>
            <a:ext cx="993457" cy="537845"/>
          </a:xfrm>
          <a:prstGeom prst="rect">
            <a:avLst/>
          </a:prstGeom>
        </p:spPr>
        <p:txBody>
          <a:bodyPr lIns="0" tIns="0" rIns="0" bIns="0" rtlCol="0" anchor="t">
            <a:spAutoFit/>
          </a:bodyPr>
          <a:lstStyle/>
          <a:p>
            <a:pPr algn="ctr">
              <a:lnSpc>
                <a:spcPts val="4480"/>
              </a:lnSpc>
              <a:spcBef>
                <a:spcPct val="0"/>
              </a:spcBef>
            </a:pPr>
            <a:r>
              <a:rPr lang="en-US" sz="3200" b="1" spc="32">
                <a:solidFill>
                  <a:srgbClr val="000000"/>
                </a:solidFill>
                <a:latin typeface="TT Norms Bold"/>
                <a:ea typeface="TT Norms Bold"/>
                <a:cs typeface="TT Norms Bold"/>
                <a:sym typeface="TT Norms Bold"/>
              </a:rPr>
              <a:t>.499</a:t>
            </a:r>
          </a:p>
        </p:txBody>
      </p:sp>
      <p:sp>
        <p:nvSpPr>
          <p:cNvPr id="66" name="TextBox 66"/>
          <p:cNvSpPr txBox="1"/>
          <p:nvPr/>
        </p:nvSpPr>
        <p:spPr>
          <a:xfrm>
            <a:off x="8541952" y="2179814"/>
            <a:ext cx="1347055" cy="655949"/>
          </a:xfrm>
          <a:prstGeom prst="rect">
            <a:avLst/>
          </a:prstGeom>
        </p:spPr>
        <p:txBody>
          <a:bodyPr wrap="square" lIns="0" tIns="0" rIns="0" bIns="0" rtlCol="0" anchor="t">
            <a:spAutoFit/>
          </a:bodyPr>
          <a:lstStyle/>
          <a:p>
            <a:pPr algn="ctr">
              <a:lnSpc>
                <a:spcPts val="5319"/>
              </a:lnSpc>
              <a:spcBef>
                <a:spcPct val="0"/>
              </a:spcBef>
            </a:pPr>
            <a:r>
              <a:rPr lang="en-US" sz="3799" b="1" u="sng" spc="37" dirty="0">
                <a:solidFill>
                  <a:srgbClr val="000000"/>
                </a:solidFill>
                <a:latin typeface="TT Norms Bold"/>
                <a:ea typeface="TT Norms Bold"/>
                <a:cs typeface="TT Norms Bold"/>
                <a:sym typeface="TT Norms Bold"/>
              </a:rPr>
              <a:t>2025</a:t>
            </a:r>
          </a:p>
        </p:txBody>
      </p:sp>
      <p:sp>
        <p:nvSpPr>
          <p:cNvPr id="67" name="TextBox 67"/>
          <p:cNvSpPr txBox="1"/>
          <p:nvPr/>
        </p:nvSpPr>
        <p:spPr>
          <a:xfrm>
            <a:off x="8563682" y="5638025"/>
            <a:ext cx="1347056" cy="655949"/>
          </a:xfrm>
          <a:prstGeom prst="rect">
            <a:avLst/>
          </a:prstGeom>
        </p:spPr>
        <p:txBody>
          <a:bodyPr wrap="square" lIns="0" tIns="0" rIns="0" bIns="0" rtlCol="0" anchor="t">
            <a:spAutoFit/>
          </a:bodyPr>
          <a:lstStyle/>
          <a:p>
            <a:pPr algn="ctr">
              <a:lnSpc>
                <a:spcPts val="5319"/>
              </a:lnSpc>
              <a:spcBef>
                <a:spcPct val="0"/>
              </a:spcBef>
            </a:pPr>
            <a:r>
              <a:rPr lang="en-US" sz="3799" b="1" u="sng" spc="37" dirty="0">
                <a:solidFill>
                  <a:srgbClr val="000000"/>
                </a:solidFill>
                <a:latin typeface="TT Norms Bold"/>
                <a:ea typeface="TT Norms Bold"/>
                <a:cs typeface="TT Norms Bold"/>
                <a:sym typeface="TT Norms Bold"/>
              </a:rPr>
              <a:t>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1355" y="9274695"/>
            <a:ext cx="1674520" cy="645589"/>
          </a:xfrm>
          <a:custGeom>
            <a:avLst/>
            <a:gdLst/>
            <a:ahLst/>
            <a:cxnLst/>
            <a:rect l="l" t="t" r="r" b="b"/>
            <a:pathLst>
              <a:path w="1674520" h="645589">
                <a:moveTo>
                  <a:pt x="0" y="0"/>
                </a:moveTo>
                <a:lnTo>
                  <a:pt x="1674520" y="0"/>
                </a:lnTo>
                <a:lnTo>
                  <a:pt x="1674520" y="645590"/>
                </a:lnTo>
                <a:lnTo>
                  <a:pt x="0" y="645590"/>
                </a:lnTo>
                <a:lnTo>
                  <a:pt x="0" y="0"/>
                </a:lnTo>
                <a:close/>
              </a:path>
            </a:pathLst>
          </a:custGeom>
          <a:blipFill>
            <a:blip r:embed="rId2">
              <a:extLst>
                <a:ext uri="{96DAC541-7B7A-43D3-8B79-37D633B846F1}">
                  <asvg:svgBlip xmlns:asvg="http://schemas.microsoft.com/office/drawing/2016/SVG/main" r:embed="rId3"/>
                </a:ext>
              </a:extLst>
            </a:blip>
            <a:stretch>
              <a:fillRect l="-136542" t="-99400"/>
            </a:stretch>
          </a:blipFill>
        </p:spPr>
      </p:sp>
      <p:grpSp>
        <p:nvGrpSpPr>
          <p:cNvPr id="3" name="Group 3"/>
          <p:cNvGrpSpPr/>
          <p:nvPr/>
        </p:nvGrpSpPr>
        <p:grpSpPr>
          <a:xfrm rot="8100000">
            <a:off x="15431799" y="8002518"/>
            <a:ext cx="3388486" cy="2924259"/>
            <a:chOff x="0" y="0"/>
            <a:chExt cx="758751" cy="654801"/>
          </a:xfrm>
        </p:grpSpPr>
        <p:sp>
          <p:nvSpPr>
            <p:cNvPr id="4" name="Freeform 4"/>
            <p:cNvSpPr/>
            <p:nvPr/>
          </p:nvSpPr>
          <p:spPr>
            <a:xfrm>
              <a:off x="54528" y="0"/>
              <a:ext cx="649696" cy="575793"/>
            </a:xfrm>
            <a:custGeom>
              <a:avLst/>
              <a:gdLst/>
              <a:ahLst/>
              <a:cxnLst/>
              <a:rect l="l" t="t" r="r" b="b"/>
              <a:pathLst>
                <a:path w="649696" h="575793">
                  <a:moveTo>
                    <a:pt x="393571" y="536185"/>
                  </a:moveTo>
                  <a:lnTo>
                    <a:pt x="635500" y="118616"/>
                  </a:lnTo>
                  <a:cubicBezTo>
                    <a:pt x="649661" y="94174"/>
                    <a:pt x="649695" y="64031"/>
                    <a:pt x="635590" y="39556"/>
                  </a:cubicBezTo>
                  <a:cubicBezTo>
                    <a:pt x="621484" y="15082"/>
                    <a:pt x="595385" y="0"/>
                    <a:pt x="567137" y="0"/>
                  </a:cubicBezTo>
                  <a:lnTo>
                    <a:pt x="82558" y="0"/>
                  </a:lnTo>
                  <a:cubicBezTo>
                    <a:pt x="54310" y="0"/>
                    <a:pt x="28211" y="15082"/>
                    <a:pt x="14105" y="39556"/>
                  </a:cubicBezTo>
                  <a:cubicBezTo>
                    <a:pt x="0" y="64031"/>
                    <a:pt x="34" y="94174"/>
                    <a:pt x="14195" y="118616"/>
                  </a:cubicBezTo>
                  <a:lnTo>
                    <a:pt x="256124" y="536185"/>
                  </a:lnTo>
                  <a:cubicBezTo>
                    <a:pt x="270328" y="560700"/>
                    <a:pt x="296515" y="575793"/>
                    <a:pt x="324847" y="575793"/>
                  </a:cubicBezTo>
                  <a:cubicBezTo>
                    <a:pt x="353180" y="575793"/>
                    <a:pt x="379367" y="560700"/>
                    <a:pt x="393571" y="536185"/>
                  </a:cubicBezTo>
                  <a:close/>
                </a:path>
              </a:pathLst>
            </a:custGeom>
            <a:solidFill>
              <a:srgbClr val="0B2B40"/>
            </a:solidFill>
          </p:spPr>
        </p:sp>
        <p:sp>
          <p:nvSpPr>
            <p:cNvPr id="5" name="TextBox 5"/>
            <p:cNvSpPr txBox="1"/>
            <p:nvPr/>
          </p:nvSpPr>
          <p:spPr>
            <a:xfrm>
              <a:off x="118555" y="-853"/>
              <a:ext cx="521641" cy="351640"/>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a:off x="1672302" y="-371166"/>
            <a:ext cx="2070100" cy="859092"/>
          </a:xfrm>
          <a:custGeom>
            <a:avLst/>
            <a:gdLst/>
            <a:ahLst/>
            <a:cxnLst/>
            <a:rect l="l" t="t" r="r" b="b"/>
            <a:pathLst>
              <a:path w="2070100" h="859092">
                <a:moveTo>
                  <a:pt x="0" y="0"/>
                </a:moveTo>
                <a:lnTo>
                  <a:pt x="2070100" y="0"/>
                </a:lnTo>
                <a:lnTo>
                  <a:pt x="2070100" y="859091"/>
                </a:lnTo>
                <a:lnTo>
                  <a:pt x="0" y="859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flipV="1">
            <a:off x="17105315" y="582391"/>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2">
              <a:extLst>
                <a:ext uri="{96DAC541-7B7A-43D3-8B79-37D633B846F1}">
                  <asvg:svgBlip xmlns:asvg="http://schemas.microsoft.com/office/drawing/2016/SVG/main" r:embed="rId3"/>
                </a:ext>
              </a:extLst>
            </a:blip>
            <a:stretch>
              <a:fillRect l="-169653" t="-119975"/>
            </a:stretch>
          </a:blipFill>
        </p:spPr>
      </p:sp>
      <p:sp>
        <p:nvSpPr>
          <p:cNvPr id="8" name="Freeform 8"/>
          <p:cNvSpPr/>
          <p:nvPr/>
        </p:nvSpPr>
        <p:spPr>
          <a:xfrm flipH="1">
            <a:off x="-2525895" y="-1999021"/>
            <a:ext cx="3718750" cy="4114800"/>
          </a:xfrm>
          <a:custGeom>
            <a:avLst/>
            <a:gdLst/>
            <a:ahLst/>
            <a:cxnLst/>
            <a:rect l="l" t="t" r="r" b="b"/>
            <a:pathLst>
              <a:path w="3718750" h="4114800">
                <a:moveTo>
                  <a:pt x="3718751" y="0"/>
                </a:moveTo>
                <a:lnTo>
                  <a:pt x="0" y="0"/>
                </a:lnTo>
                <a:lnTo>
                  <a:pt x="0" y="4114800"/>
                </a:lnTo>
                <a:lnTo>
                  <a:pt x="3718751" y="4114800"/>
                </a:lnTo>
                <a:lnTo>
                  <a:pt x="371875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1626890" y="755206"/>
            <a:ext cx="15034220" cy="955675"/>
          </a:xfrm>
          <a:prstGeom prst="rect">
            <a:avLst/>
          </a:prstGeom>
        </p:spPr>
        <p:txBody>
          <a:bodyPr lIns="0" tIns="0" rIns="0" bIns="0" rtlCol="0" anchor="t">
            <a:spAutoFit/>
          </a:bodyPr>
          <a:lstStyle/>
          <a:p>
            <a:pPr algn="ctr">
              <a:lnSpc>
                <a:spcPts val="7474"/>
              </a:lnSpc>
            </a:pPr>
            <a:r>
              <a:rPr lang="en-US" sz="6499" b="1" u="sng">
                <a:solidFill>
                  <a:srgbClr val="0B2B40"/>
                </a:solidFill>
                <a:latin typeface="TT Norms Bold"/>
                <a:ea typeface="TT Norms Bold"/>
                <a:cs typeface="TT Norms Bold"/>
                <a:sym typeface="TT Norms Bold"/>
              </a:rPr>
              <a:t>LOCAL PURPOSE TAX LEVY &amp; RATE</a:t>
            </a:r>
          </a:p>
        </p:txBody>
      </p:sp>
      <p:sp>
        <p:nvSpPr>
          <p:cNvPr id="10" name="TextBox 10"/>
          <p:cNvSpPr txBox="1"/>
          <p:nvPr/>
        </p:nvSpPr>
        <p:spPr>
          <a:xfrm>
            <a:off x="1028700" y="4749258"/>
            <a:ext cx="3754115" cy="422274"/>
          </a:xfrm>
          <a:prstGeom prst="rect">
            <a:avLst/>
          </a:prstGeom>
        </p:spPr>
        <p:txBody>
          <a:bodyPr lIns="0" tIns="0" rIns="0" bIns="0" rtlCol="0" anchor="t">
            <a:spAutoFit/>
          </a:bodyPr>
          <a:lstStyle/>
          <a:p>
            <a:pPr algn="l">
              <a:lnSpc>
                <a:spcPts val="3500"/>
              </a:lnSpc>
              <a:spcBef>
                <a:spcPct val="0"/>
              </a:spcBef>
            </a:pPr>
            <a:r>
              <a:rPr lang="en-US" sz="2500" b="1" spc="25">
                <a:solidFill>
                  <a:srgbClr val="000000"/>
                </a:solidFill>
                <a:latin typeface="TT Norms Bold"/>
                <a:ea typeface="TT Norms Bold"/>
                <a:cs typeface="TT Norms Bold"/>
                <a:sym typeface="TT Norms Bold"/>
              </a:rPr>
              <a:t>Local Purpose Tax &amp; Rate</a:t>
            </a:r>
          </a:p>
        </p:txBody>
      </p:sp>
      <p:sp>
        <p:nvSpPr>
          <p:cNvPr id="11" name="TextBox 11"/>
          <p:cNvSpPr txBox="1"/>
          <p:nvPr/>
        </p:nvSpPr>
        <p:spPr>
          <a:xfrm>
            <a:off x="1028700" y="5964162"/>
            <a:ext cx="5012903" cy="422274"/>
          </a:xfrm>
          <a:prstGeom prst="rect">
            <a:avLst/>
          </a:prstGeom>
        </p:spPr>
        <p:txBody>
          <a:bodyPr lIns="0" tIns="0" rIns="0" bIns="0" rtlCol="0" anchor="t">
            <a:spAutoFit/>
          </a:bodyPr>
          <a:lstStyle/>
          <a:p>
            <a:pPr algn="l">
              <a:lnSpc>
                <a:spcPts val="3500"/>
              </a:lnSpc>
              <a:spcBef>
                <a:spcPct val="0"/>
              </a:spcBef>
            </a:pPr>
            <a:r>
              <a:rPr lang="en-US" sz="2500" b="1" spc="25">
                <a:solidFill>
                  <a:srgbClr val="000000"/>
                </a:solidFill>
                <a:latin typeface="TT Norms Bold"/>
                <a:ea typeface="TT Norms Bold"/>
                <a:cs typeface="TT Norms Bold"/>
                <a:sym typeface="TT Norms Bold"/>
              </a:rPr>
              <a:t>Municipal Open Space Tax &amp; Rate</a:t>
            </a:r>
          </a:p>
        </p:txBody>
      </p:sp>
      <p:sp>
        <p:nvSpPr>
          <p:cNvPr id="12" name="TextBox 12"/>
          <p:cNvSpPr txBox="1"/>
          <p:nvPr/>
        </p:nvSpPr>
        <p:spPr>
          <a:xfrm>
            <a:off x="1028700" y="7177012"/>
            <a:ext cx="4496480" cy="422274"/>
          </a:xfrm>
          <a:prstGeom prst="rect">
            <a:avLst/>
          </a:prstGeom>
        </p:spPr>
        <p:txBody>
          <a:bodyPr lIns="0" tIns="0" rIns="0" bIns="0" rtlCol="0" anchor="t">
            <a:spAutoFit/>
          </a:bodyPr>
          <a:lstStyle/>
          <a:p>
            <a:pPr algn="l">
              <a:lnSpc>
                <a:spcPts val="3500"/>
              </a:lnSpc>
              <a:spcBef>
                <a:spcPct val="0"/>
              </a:spcBef>
            </a:pPr>
            <a:r>
              <a:rPr lang="en-US" sz="2500" b="1" spc="25">
                <a:solidFill>
                  <a:srgbClr val="000000"/>
                </a:solidFill>
                <a:latin typeface="TT Norms Bold"/>
                <a:ea typeface="TT Norms Bold"/>
                <a:cs typeface="TT Norms Bold"/>
                <a:sym typeface="TT Norms Bold"/>
              </a:rPr>
              <a:t>Total Local Tax &amp; Rate</a:t>
            </a:r>
          </a:p>
        </p:txBody>
      </p:sp>
      <p:grpSp>
        <p:nvGrpSpPr>
          <p:cNvPr id="13" name="Group 13"/>
          <p:cNvGrpSpPr/>
          <p:nvPr/>
        </p:nvGrpSpPr>
        <p:grpSpPr>
          <a:xfrm>
            <a:off x="6428066" y="2025260"/>
            <a:ext cx="2111673" cy="211167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B40"/>
            </a:solidFill>
            <a:ln cap="sq">
              <a:noFill/>
              <a:prstDash val="solid"/>
              <a:miter/>
            </a:ln>
          </p:spPr>
        </p:sp>
        <p:sp>
          <p:nvSpPr>
            <p:cNvPr id="15" name="TextBox 15"/>
            <p:cNvSpPr txBox="1"/>
            <p:nvPr/>
          </p:nvSpPr>
          <p:spPr>
            <a:xfrm>
              <a:off x="76200" y="28575"/>
              <a:ext cx="660400" cy="708025"/>
            </a:xfrm>
            <a:prstGeom prst="rect">
              <a:avLst/>
            </a:prstGeom>
          </p:spPr>
          <p:txBody>
            <a:bodyPr lIns="62797" tIns="62797" rIns="62797" bIns="62797" rtlCol="0" anchor="ctr"/>
            <a:lstStyle/>
            <a:p>
              <a:pPr algn="ctr">
                <a:lnSpc>
                  <a:spcPts val="2940"/>
                </a:lnSpc>
              </a:pPr>
              <a:r>
                <a:rPr lang="en-US" sz="2100" spc="10">
                  <a:solidFill>
                    <a:srgbClr val="0B2B40"/>
                  </a:solidFill>
                  <a:latin typeface="TT Norms"/>
                  <a:ea typeface="TT Norms"/>
                  <a:cs typeface="TT Norms"/>
                  <a:sym typeface="TT Norms"/>
                </a:rPr>
                <a:t>2</a:t>
              </a:r>
            </a:p>
          </p:txBody>
        </p:sp>
      </p:grpSp>
      <p:sp>
        <p:nvSpPr>
          <p:cNvPr id="16" name="TextBox 16"/>
          <p:cNvSpPr txBox="1"/>
          <p:nvPr/>
        </p:nvSpPr>
        <p:spPr>
          <a:xfrm>
            <a:off x="6608723" y="2534806"/>
            <a:ext cx="1750359" cy="942926"/>
          </a:xfrm>
          <a:prstGeom prst="rect">
            <a:avLst/>
          </a:prstGeom>
        </p:spPr>
        <p:txBody>
          <a:bodyPr lIns="0" tIns="0" rIns="0" bIns="0" rtlCol="0" anchor="t">
            <a:spAutoFit/>
          </a:bodyPr>
          <a:lstStyle/>
          <a:p>
            <a:pPr algn="ctr">
              <a:lnSpc>
                <a:spcPts val="7727"/>
              </a:lnSpc>
            </a:pPr>
            <a:r>
              <a:rPr lang="en-US" sz="5151" b="1" spc="51">
                <a:solidFill>
                  <a:srgbClr val="FAFAFB"/>
                </a:solidFill>
                <a:latin typeface="TT Norms Bold"/>
                <a:ea typeface="TT Norms Bold"/>
                <a:cs typeface="TT Norms Bold"/>
                <a:sym typeface="TT Norms Bold"/>
              </a:rPr>
              <a:t>2024</a:t>
            </a:r>
          </a:p>
        </p:txBody>
      </p:sp>
      <p:sp>
        <p:nvSpPr>
          <p:cNvPr id="17" name="TextBox 17"/>
          <p:cNvSpPr txBox="1"/>
          <p:nvPr/>
        </p:nvSpPr>
        <p:spPr>
          <a:xfrm>
            <a:off x="6459700" y="4630055"/>
            <a:ext cx="2048405" cy="422274"/>
          </a:xfrm>
          <a:prstGeom prst="rect">
            <a:avLst/>
          </a:prstGeom>
        </p:spPr>
        <p:txBody>
          <a:bodyPr lIns="0" tIns="0" rIns="0" bIns="0" rtlCol="0" anchor="t">
            <a:spAutoFit/>
          </a:bodyPr>
          <a:lstStyle/>
          <a:p>
            <a:pPr algn="ctr">
              <a:lnSpc>
                <a:spcPts val="3500"/>
              </a:lnSpc>
              <a:spcBef>
                <a:spcPct val="0"/>
              </a:spcBef>
            </a:pPr>
            <a:r>
              <a:rPr lang="en-US" sz="2500" b="1" spc="25">
                <a:solidFill>
                  <a:srgbClr val="000000"/>
                </a:solidFill>
                <a:latin typeface="TT Norms Bold"/>
                <a:ea typeface="TT Norms Bold"/>
                <a:cs typeface="TT Norms Bold"/>
                <a:sym typeface="TT Norms Bold"/>
              </a:rPr>
              <a:t>$36,039,726</a:t>
            </a:r>
          </a:p>
        </p:txBody>
      </p:sp>
      <p:sp>
        <p:nvSpPr>
          <p:cNvPr id="18" name="TextBox 18"/>
          <p:cNvSpPr txBox="1"/>
          <p:nvPr/>
        </p:nvSpPr>
        <p:spPr>
          <a:xfrm>
            <a:off x="6459700" y="5011944"/>
            <a:ext cx="2048405" cy="422274"/>
          </a:xfrm>
          <a:prstGeom prst="rect">
            <a:avLst/>
          </a:prstGeom>
        </p:spPr>
        <p:txBody>
          <a:bodyPr lIns="0" tIns="0" rIns="0" bIns="0" rtlCol="0" anchor="t">
            <a:spAutoFit/>
          </a:bodyPr>
          <a:lstStyle/>
          <a:p>
            <a:pPr algn="ctr">
              <a:lnSpc>
                <a:spcPts val="3500"/>
              </a:lnSpc>
              <a:spcBef>
                <a:spcPct val="0"/>
              </a:spcBef>
            </a:pPr>
            <a:r>
              <a:rPr lang="en-US" sz="2500" b="1" spc="25">
                <a:solidFill>
                  <a:srgbClr val="000000"/>
                </a:solidFill>
                <a:latin typeface="TT Norms Bold"/>
                <a:ea typeface="TT Norms Bold"/>
                <a:cs typeface="TT Norms Bold"/>
                <a:sym typeface="TT Norms Bold"/>
              </a:rPr>
              <a:t>0.499</a:t>
            </a:r>
          </a:p>
        </p:txBody>
      </p:sp>
      <p:sp>
        <p:nvSpPr>
          <p:cNvPr id="19" name="TextBox 19"/>
          <p:cNvSpPr txBox="1"/>
          <p:nvPr/>
        </p:nvSpPr>
        <p:spPr>
          <a:xfrm>
            <a:off x="6459700" y="5884524"/>
            <a:ext cx="2048405" cy="422274"/>
          </a:xfrm>
          <a:prstGeom prst="rect">
            <a:avLst/>
          </a:prstGeom>
        </p:spPr>
        <p:txBody>
          <a:bodyPr lIns="0" tIns="0" rIns="0" bIns="0" rtlCol="0" anchor="t">
            <a:spAutoFit/>
          </a:bodyPr>
          <a:lstStyle/>
          <a:p>
            <a:pPr algn="ctr">
              <a:lnSpc>
                <a:spcPts val="3500"/>
              </a:lnSpc>
              <a:spcBef>
                <a:spcPct val="0"/>
              </a:spcBef>
            </a:pPr>
            <a:r>
              <a:rPr lang="en-US" sz="2500" b="1" spc="25">
                <a:solidFill>
                  <a:srgbClr val="000000"/>
                </a:solidFill>
                <a:latin typeface="TT Norms Bold"/>
                <a:ea typeface="TT Norms Bold"/>
                <a:cs typeface="TT Norms Bold"/>
                <a:sym typeface="TT Norms Bold"/>
              </a:rPr>
              <a:t>$2,168,080</a:t>
            </a:r>
          </a:p>
        </p:txBody>
      </p:sp>
      <p:sp>
        <p:nvSpPr>
          <p:cNvPr id="20" name="TextBox 20"/>
          <p:cNvSpPr txBox="1"/>
          <p:nvPr/>
        </p:nvSpPr>
        <p:spPr>
          <a:xfrm>
            <a:off x="6459700" y="6266413"/>
            <a:ext cx="2048405" cy="422274"/>
          </a:xfrm>
          <a:prstGeom prst="rect">
            <a:avLst/>
          </a:prstGeom>
        </p:spPr>
        <p:txBody>
          <a:bodyPr lIns="0" tIns="0" rIns="0" bIns="0" rtlCol="0" anchor="t">
            <a:spAutoFit/>
          </a:bodyPr>
          <a:lstStyle/>
          <a:p>
            <a:pPr algn="ctr">
              <a:lnSpc>
                <a:spcPts val="3500"/>
              </a:lnSpc>
              <a:spcBef>
                <a:spcPct val="0"/>
              </a:spcBef>
            </a:pPr>
            <a:r>
              <a:rPr lang="en-US" sz="2500" b="1" spc="25">
                <a:solidFill>
                  <a:srgbClr val="000000"/>
                </a:solidFill>
                <a:latin typeface="TT Norms Bold"/>
                <a:ea typeface="TT Norms Bold"/>
                <a:cs typeface="TT Norms Bold"/>
                <a:sym typeface="TT Norms Bold"/>
              </a:rPr>
              <a:t>0.030</a:t>
            </a:r>
          </a:p>
        </p:txBody>
      </p:sp>
      <p:sp>
        <p:nvSpPr>
          <p:cNvPr id="21" name="TextBox 21"/>
          <p:cNvSpPr txBox="1"/>
          <p:nvPr/>
        </p:nvSpPr>
        <p:spPr>
          <a:xfrm>
            <a:off x="6459700" y="7138993"/>
            <a:ext cx="2048405" cy="422274"/>
          </a:xfrm>
          <a:prstGeom prst="rect">
            <a:avLst/>
          </a:prstGeom>
        </p:spPr>
        <p:txBody>
          <a:bodyPr lIns="0" tIns="0" rIns="0" bIns="0" rtlCol="0" anchor="t">
            <a:spAutoFit/>
          </a:bodyPr>
          <a:lstStyle/>
          <a:p>
            <a:pPr algn="ctr">
              <a:lnSpc>
                <a:spcPts val="3500"/>
              </a:lnSpc>
              <a:spcBef>
                <a:spcPct val="0"/>
              </a:spcBef>
            </a:pPr>
            <a:r>
              <a:rPr lang="en-US" sz="2500" b="1" spc="25">
                <a:solidFill>
                  <a:srgbClr val="000000"/>
                </a:solidFill>
                <a:latin typeface="TT Norms Bold"/>
                <a:ea typeface="TT Norms Bold"/>
                <a:cs typeface="TT Norms Bold"/>
                <a:sym typeface="TT Norms Bold"/>
              </a:rPr>
              <a:t>$38,207,806</a:t>
            </a:r>
          </a:p>
        </p:txBody>
      </p:sp>
      <p:sp>
        <p:nvSpPr>
          <p:cNvPr id="22" name="TextBox 22"/>
          <p:cNvSpPr txBox="1"/>
          <p:nvPr/>
        </p:nvSpPr>
        <p:spPr>
          <a:xfrm>
            <a:off x="6459700" y="7520881"/>
            <a:ext cx="2048405" cy="422274"/>
          </a:xfrm>
          <a:prstGeom prst="rect">
            <a:avLst/>
          </a:prstGeom>
        </p:spPr>
        <p:txBody>
          <a:bodyPr lIns="0" tIns="0" rIns="0" bIns="0" rtlCol="0" anchor="t">
            <a:spAutoFit/>
          </a:bodyPr>
          <a:lstStyle/>
          <a:p>
            <a:pPr algn="ctr">
              <a:lnSpc>
                <a:spcPts val="3500"/>
              </a:lnSpc>
              <a:spcBef>
                <a:spcPct val="0"/>
              </a:spcBef>
            </a:pPr>
            <a:r>
              <a:rPr lang="en-US" sz="2500" b="1" spc="25">
                <a:solidFill>
                  <a:srgbClr val="000000"/>
                </a:solidFill>
                <a:latin typeface="TT Norms Bold"/>
                <a:ea typeface="TT Norms Bold"/>
                <a:cs typeface="TT Norms Bold"/>
                <a:sym typeface="TT Norms Bold"/>
              </a:rPr>
              <a:t>0.529</a:t>
            </a:r>
          </a:p>
        </p:txBody>
      </p:sp>
      <p:grpSp>
        <p:nvGrpSpPr>
          <p:cNvPr id="23" name="Group 23"/>
          <p:cNvGrpSpPr/>
          <p:nvPr/>
        </p:nvGrpSpPr>
        <p:grpSpPr>
          <a:xfrm>
            <a:off x="9579122" y="2038404"/>
            <a:ext cx="2111673" cy="211167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B40"/>
            </a:solidFill>
            <a:ln cap="sq">
              <a:noFill/>
              <a:prstDash val="solid"/>
              <a:miter/>
            </a:ln>
          </p:spPr>
        </p:sp>
        <p:sp>
          <p:nvSpPr>
            <p:cNvPr id="25" name="TextBox 25"/>
            <p:cNvSpPr txBox="1"/>
            <p:nvPr/>
          </p:nvSpPr>
          <p:spPr>
            <a:xfrm>
              <a:off x="76200" y="28575"/>
              <a:ext cx="660400" cy="708025"/>
            </a:xfrm>
            <a:prstGeom prst="rect">
              <a:avLst/>
            </a:prstGeom>
          </p:spPr>
          <p:txBody>
            <a:bodyPr lIns="62797" tIns="62797" rIns="62797" bIns="62797" rtlCol="0" anchor="ctr"/>
            <a:lstStyle/>
            <a:p>
              <a:pPr algn="ctr">
                <a:lnSpc>
                  <a:spcPts val="2940"/>
                </a:lnSpc>
              </a:pPr>
              <a:r>
                <a:rPr lang="en-US" sz="2100" spc="10">
                  <a:solidFill>
                    <a:srgbClr val="0B2B40"/>
                  </a:solidFill>
                  <a:latin typeface="TT Norms"/>
                  <a:ea typeface="TT Norms"/>
                  <a:cs typeface="TT Norms"/>
                  <a:sym typeface="TT Norms"/>
                </a:rPr>
                <a:t>2</a:t>
              </a:r>
            </a:p>
          </p:txBody>
        </p:sp>
      </p:grpSp>
      <p:sp>
        <p:nvSpPr>
          <p:cNvPr id="26" name="TextBox 26"/>
          <p:cNvSpPr txBox="1"/>
          <p:nvPr/>
        </p:nvSpPr>
        <p:spPr>
          <a:xfrm>
            <a:off x="9759780" y="2547950"/>
            <a:ext cx="1750359" cy="942926"/>
          </a:xfrm>
          <a:prstGeom prst="rect">
            <a:avLst/>
          </a:prstGeom>
        </p:spPr>
        <p:txBody>
          <a:bodyPr lIns="0" tIns="0" rIns="0" bIns="0" rtlCol="0" anchor="t">
            <a:spAutoFit/>
          </a:bodyPr>
          <a:lstStyle/>
          <a:p>
            <a:pPr algn="ctr">
              <a:lnSpc>
                <a:spcPts val="7727"/>
              </a:lnSpc>
            </a:pPr>
            <a:r>
              <a:rPr lang="en-US" sz="5151" b="1" spc="51">
                <a:solidFill>
                  <a:srgbClr val="FAFAFB"/>
                </a:solidFill>
                <a:latin typeface="TT Norms Bold"/>
                <a:ea typeface="TT Norms Bold"/>
                <a:cs typeface="TT Norms Bold"/>
                <a:sym typeface="TT Norms Bold"/>
              </a:rPr>
              <a:t>2025</a:t>
            </a:r>
          </a:p>
        </p:txBody>
      </p:sp>
      <p:sp>
        <p:nvSpPr>
          <p:cNvPr id="27" name="TextBox 27"/>
          <p:cNvSpPr txBox="1"/>
          <p:nvPr/>
        </p:nvSpPr>
        <p:spPr>
          <a:xfrm>
            <a:off x="9610757" y="4632341"/>
            <a:ext cx="2048405" cy="432811"/>
          </a:xfrm>
          <a:prstGeom prst="rect">
            <a:avLst/>
          </a:prstGeom>
        </p:spPr>
        <p:txBody>
          <a:bodyPr lIns="0" tIns="0" rIns="0" bIns="0" rtlCol="0" anchor="t">
            <a:spAutoFit/>
          </a:bodyPr>
          <a:lstStyle/>
          <a:p>
            <a:pPr algn="ctr">
              <a:lnSpc>
                <a:spcPts val="3500"/>
              </a:lnSpc>
              <a:spcBef>
                <a:spcPct val="0"/>
              </a:spcBef>
            </a:pPr>
            <a:r>
              <a:rPr lang="en-US" sz="2500" b="1" spc="25" dirty="0">
                <a:solidFill>
                  <a:srgbClr val="000000"/>
                </a:solidFill>
                <a:latin typeface="TT Norms Bold"/>
                <a:ea typeface="TT Norms Bold"/>
                <a:cs typeface="TT Norms Bold"/>
                <a:sym typeface="TT Norms Bold"/>
              </a:rPr>
              <a:t>$36,715,100</a:t>
            </a:r>
          </a:p>
        </p:txBody>
      </p:sp>
      <p:sp>
        <p:nvSpPr>
          <p:cNvPr id="28" name="TextBox 28"/>
          <p:cNvSpPr txBox="1"/>
          <p:nvPr/>
        </p:nvSpPr>
        <p:spPr>
          <a:xfrm>
            <a:off x="9610757" y="5014230"/>
            <a:ext cx="2048405" cy="432811"/>
          </a:xfrm>
          <a:prstGeom prst="rect">
            <a:avLst/>
          </a:prstGeom>
        </p:spPr>
        <p:txBody>
          <a:bodyPr lIns="0" tIns="0" rIns="0" bIns="0" rtlCol="0" anchor="t">
            <a:spAutoFit/>
          </a:bodyPr>
          <a:lstStyle/>
          <a:p>
            <a:pPr algn="ctr">
              <a:lnSpc>
                <a:spcPts val="3500"/>
              </a:lnSpc>
              <a:spcBef>
                <a:spcPct val="0"/>
              </a:spcBef>
            </a:pPr>
            <a:r>
              <a:rPr lang="en-US" sz="2500" b="1" spc="25" dirty="0">
                <a:solidFill>
                  <a:srgbClr val="000000"/>
                </a:solidFill>
                <a:latin typeface="TT Norms Bold"/>
                <a:ea typeface="TT Norms Bold"/>
                <a:cs typeface="TT Norms Bold"/>
                <a:sym typeface="TT Norms Bold"/>
              </a:rPr>
              <a:t>0.254</a:t>
            </a:r>
          </a:p>
        </p:txBody>
      </p:sp>
      <p:sp>
        <p:nvSpPr>
          <p:cNvPr id="29" name="TextBox 29"/>
          <p:cNvSpPr txBox="1"/>
          <p:nvPr/>
        </p:nvSpPr>
        <p:spPr>
          <a:xfrm>
            <a:off x="9610757" y="5885667"/>
            <a:ext cx="2048405" cy="422274"/>
          </a:xfrm>
          <a:prstGeom prst="rect">
            <a:avLst/>
          </a:prstGeom>
        </p:spPr>
        <p:txBody>
          <a:bodyPr lIns="0" tIns="0" rIns="0" bIns="0" rtlCol="0" anchor="t">
            <a:spAutoFit/>
          </a:bodyPr>
          <a:lstStyle/>
          <a:p>
            <a:pPr algn="ctr">
              <a:lnSpc>
                <a:spcPts val="3500"/>
              </a:lnSpc>
              <a:spcBef>
                <a:spcPct val="0"/>
              </a:spcBef>
            </a:pPr>
            <a:r>
              <a:rPr lang="en-US" sz="2500" b="1" spc="25">
                <a:solidFill>
                  <a:srgbClr val="000000"/>
                </a:solidFill>
                <a:latin typeface="TT Norms Bold"/>
                <a:ea typeface="TT Norms Bold"/>
                <a:cs typeface="TT Norms Bold"/>
                <a:sym typeface="TT Norms Bold"/>
              </a:rPr>
              <a:t>$4,329,360</a:t>
            </a:r>
          </a:p>
        </p:txBody>
      </p:sp>
      <p:sp>
        <p:nvSpPr>
          <p:cNvPr id="30" name="TextBox 30"/>
          <p:cNvSpPr txBox="1"/>
          <p:nvPr/>
        </p:nvSpPr>
        <p:spPr>
          <a:xfrm>
            <a:off x="9610757" y="6267556"/>
            <a:ext cx="2048405" cy="422274"/>
          </a:xfrm>
          <a:prstGeom prst="rect">
            <a:avLst/>
          </a:prstGeom>
        </p:spPr>
        <p:txBody>
          <a:bodyPr lIns="0" tIns="0" rIns="0" bIns="0" rtlCol="0" anchor="t">
            <a:spAutoFit/>
          </a:bodyPr>
          <a:lstStyle/>
          <a:p>
            <a:pPr algn="ctr">
              <a:lnSpc>
                <a:spcPts val="3500"/>
              </a:lnSpc>
              <a:spcBef>
                <a:spcPct val="0"/>
              </a:spcBef>
            </a:pPr>
            <a:r>
              <a:rPr lang="en-US" sz="2500" b="1" spc="25">
                <a:solidFill>
                  <a:srgbClr val="000000"/>
                </a:solidFill>
                <a:latin typeface="TT Norms Bold"/>
                <a:ea typeface="TT Norms Bold"/>
                <a:cs typeface="TT Norms Bold"/>
                <a:sym typeface="TT Norms Bold"/>
              </a:rPr>
              <a:t>0.030</a:t>
            </a:r>
          </a:p>
        </p:txBody>
      </p:sp>
      <p:sp>
        <p:nvSpPr>
          <p:cNvPr id="31" name="TextBox 31"/>
          <p:cNvSpPr txBox="1"/>
          <p:nvPr/>
        </p:nvSpPr>
        <p:spPr>
          <a:xfrm>
            <a:off x="9610757" y="7138993"/>
            <a:ext cx="2048405" cy="432811"/>
          </a:xfrm>
          <a:prstGeom prst="rect">
            <a:avLst/>
          </a:prstGeom>
        </p:spPr>
        <p:txBody>
          <a:bodyPr lIns="0" tIns="0" rIns="0" bIns="0" rtlCol="0" anchor="t">
            <a:spAutoFit/>
          </a:bodyPr>
          <a:lstStyle/>
          <a:p>
            <a:pPr algn="ctr">
              <a:lnSpc>
                <a:spcPts val="3500"/>
              </a:lnSpc>
              <a:spcBef>
                <a:spcPct val="0"/>
              </a:spcBef>
            </a:pPr>
            <a:r>
              <a:rPr lang="en-US" sz="2500" b="1" spc="25" dirty="0">
                <a:solidFill>
                  <a:srgbClr val="000000"/>
                </a:solidFill>
                <a:latin typeface="TT Norms Bold"/>
                <a:ea typeface="TT Norms Bold"/>
                <a:cs typeface="TT Norms Bold"/>
                <a:sym typeface="TT Norms Bold"/>
              </a:rPr>
              <a:t>$41,044,460</a:t>
            </a:r>
          </a:p>
        </p:txBody>
      </p:sp>
      <p:sp>
        <p:nvSpPr>
          <p:cNvPr id="32" name="TextBox 32"/>
          <p:cNvSpPr txBox="1"/>
          <p:nvPr/>
        </p:nvSpPr>
        <p:spPr>
          <a:xfrm>
            <a:off x="9610757" y="7520881"/>
            <a:ext cx="2048405" cy="432811"/>
          </a:xfrm>
          <a:prstGeom prst="rect">
            <a:avLst/>
          </a:prstGeom>
        </p:spPr>
        <p:txBody>
          <a:bodyPr lIns="0" tIns="0" rIns="0" bIns="0" rtlCol="0" anchor="t">
            <a:spAutoFit/>
          </a:bodyPr>
          <a:lstStyle/>
          <a:p>
            <a:pPr algn="ctr">
              <a:lnSpc>
                <a:spcPts val="3500"/>
              </a:lnSpc>
              <a:spcBef>
                <a:spcPct val="0"/>
              </a:spcBef>
            </a:pPr>
            <a:r>
              <a:rPr lang="en-US" sz="2500" b="1" spc="25" dirty="0">
                <a:solidFill>
                  <a:srgbClr val="000000"/>
                </a:solidFill>
                <a:latin typeface="TT Norms Bold"/>
                <a:ea typeface="TT Norms Bold"/>
                <a:cs typeface="TT Norms Bold"/>
                <a:sym typeface="TT Norms Bold"/>
              </a:rPr>
              <a:t>0.284</a:t>
            </a:r>
          </a:p>
        </p:txBody>
      </p:sp>
      <p:grpSp>
        <p:nvGrpSpPr>
          <p:cNvPr id="33" name="Group 33"/>
          <p:cNvGrpSpPr/>
          <p:nvPr/>
        </p:nvGrpSpPr>
        <p:grpSpPr>
          <a:xfrm>
            <a:off x="12831407" y="2038404"/>
            <a:ext cx="2111673" cy="2111673"/>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A0A0"/>
            </a:solidFill>
            <a:ln cap="sq">
              <a:noFill/>
              <a:prstDash val="solid"/>
              <a:miter/>
            </a:ln>
          </p:spPr>
        </p:sp>
        <p:sp>
          <p:nvSpPr>
            <p:cNvPr id="35" name="TextBox 35"/>
            <p:cNvSpPr txBox="1"/>
            <p:nvPr/>
          </p:nvSpPr>
          <p:spPr>
            <a:xfrm>
              <a:off x="76200" y="28575"/>
              <a:ext cx="660400" cy="708025"/>
            </a:xfrm>
            <a:prstGeom prst="rect">
              <a:avLst/>
            </a:prstGeom>
          </p:spPr>
          <p:txBody>
            <a:bodyPr lIns="62797" tIns="62797" rIns="62797" bIns="62797" rtlCol="0" anchor="ctr"/>
            <a:lstStyle/>
            <a:p>
              <a:pPr algn="ctr">
                <a:lnSpc>
                  <a:spcPts val="2940"/>
                </a:lnSpc>
              </a:pPr>
              <a:endParaRPr/>
            </a:p>
          </p:txBody>
        </p:sp>
      </p:grpSp>
      <p:sp>
        <p:nvSpPr>
          <p:cNvPr id="36" name="TextBox 36"/>
          <p:cNvSpPr txBox="1"/>
          <p:nvPr/>
        </p:nvSpPr>
        <p:spPr>
          <a:xfrm>
            <a:off x="13012064" y="2751370"/>
            <a:ext cx="1750359" cy="590492"/>
          </a:xfrm>
          <a:prstGeom prst="rect">
            <a:avLst/>
          </a:prstGeom>
        </p:spPr>
        <p:txBody>
          <a:bodyPr lIns="0" tIns="0" rIns="0" bIns="0" rtlCol="0" anchor="t">
            <a:spAutoFit/>
          </a:bodyPr>
          <a:lstStyle/>
          <a:p>
            <a:pPr algn="ctr">
              <a:lnSpc>
                <a:spcPts val="4877"/>
              </a:lnSpc>
            </a:pPr>
            <a:r>
              <a:rPr lang="en-US" sz="3251" b="1" spc="32">
                <a:solidFill>
                  <a:srgbClr val="FAFAFB"/>
                </a:solidFill>
                <a:latin typeface="TT Norms Bold"/>
                <a:ea typeface="TT Norms Bold"/>
                <a:cs typeface="TT Norms Bold"/>
                <a:sym typeface="TT Norms Bold"/>
              </a:rPr>
              <a:t>Change</a:t>
            </a:r>
          </a:p>
        </p:txBody>
      </p:sp>
      <p:sp>
        <p:nvSpPr>
          <p:cNvPr id="37" name="TextBox 37"/>
          <p:cNvSpPr txBox="1"/>
          <p:nvPr/>
        </p:nvSpPr>
        <p:spPr>
          <a:xfrm>
            <a:off x="12863041" y="4632341"/>
            <a:ext cx="2048405" cy="432811"/>
          </a:xfrm>
          <a:prstGeom prst="rect">
            <a:avLst/>
          </a:prstGeom>
        </p:spPr>
        <p:txBody>
          <a:bodyPr lIns="0" tIns="0" rIns="0" bIns="0" rtlCol="0" anchor="t">
            <a:spAutoFit/>
          </a:bodyPr>
          <a:lstStyle/>
          <a:p>
            <a:pPr algn="ctr">
              <a:lnSpc>
                <a:spcPts val="3500"/>
              </a:lnSpc>
              <a:spcBef>
                <a:spcPct val="0"/>
              </a:spcBef>
            </a:pPr>
            <a:r>
              <a:rPr lang="en-US" sz="2500" b="1" spc="25" dirty="0">
                <a:solidFill>
                  <a:srgbClr val="000000"/>
                </a:solidFill>
                <a:latin typeface="TT Norms Bold"/>
                <a:ea typeface="TT Norms Bold"/>
                <a:cs typeface="TT Norms Bold"/>
                <a:sym typeface="TT Norms Bold"/>
              </a:rPr>
              <a:t>$675,374</a:t>
            </a:r>
          </a:p>
        </p:txBody>
      </p:sp>
      <p:sp>
        <p:nvSpPr>
          <p:cNvPr id="38" name="TextBox 38"/>
          <p:cNvSpPr txBox="1"/>
          <p:nvPr/>
        </p:nvSpPr>
        <p:spPr>
          <a:xfrm>
            <a:off x="12863041" y="5014230"/>
            <a:ext cx="2048405" cy="432811"/>
          </a:xfrm>
          <a:prstGeom prst="rect">
            <a:avLst/>
          </a:prstGeom>
        </p:spPr>
        <p:txBody>
          <a:bodyPr lIns="0" tIns="0" rIns="0" bIns="0" rtlCol="0" anchor="t">
            <a:spAutoFit/>
          </a:bodyPr>
          <a:lstStyle/>
          <a:p>
            <a:pPr algn="ctr">
              <a:lnSpc>
                <a:spcPts val="3500"/>
              </a:lnSpc>
              <a:spcBef>
                <a:spcPct val="0"/>
              </a:spcBef>
            </a:pPr>
            <a:r>
              <a:rPr lang="en-US" sz="2500" b="1" spc="25" dirty="0">
                <a:solidFill>
                  <a:srgbClr val="000000"/>
                </a:solidFill>
                <a:latin typeface="TT Norms Bold"/>
                <a:ea typeface="TT Norms Bold"/>
                <a:cs typeface="TT Norms Bold"/>
                <a:sym typeface="TT Norms Bold"/>
              </a:rPr>
              <a:t>-0.245</a:t>
            </a:r>
          </a:p>
        </p:txBody>
      </p:sp>
      <p:sp>
        <p:nvSpPr>
          <p:cNvPr id="39" name="TextBox 39"/>
          <p:cNvSpPr txBox="1"/>
          <p:nvPr/>
        </p:nvSpPr>
        <p:spPr>
          <a:xfrm>
            <a:off x="12863041" y="5885667"/>
            <a:ext cx="2048405" cy="422274"/>
          </a:xfrm>
          <a:prstGeom prst="rect">
            <a:avLst/>
          </a:prstGeom>
        </p:spPr>
        <p:txBody>
          <a:bodyPr lIns="0" tIns="0" rIns="0" bIns="0" rtlCol="0" anchor="t">
            <a:spAutoFit/>
          </a:bodyPr>
          <a:lstStyle/>
          <a:p>
            <a:pPr algn="ctr">
              <a:lnSpc>
                <a:spcPts val="3500"/>
              </a:lnSpc>
              <a:spcBef>
                <a:spcPct val="0"/>
              </a:spcBef>
            </a:pPr>
            <a:r>
              <a:rPr lang="en-US" sz="2500" b="1" spc="25">
                <a:solidFill>
                  <a:srgbClr val="000000"/>
                </a:solidFill>
                <a:latin typeface="TT Norms Bold"/>
                <a:ea typeface="TT Norms Bold"/>
                <a:cs typeface="TT Norms Bold"/>
                <a:sym typeface="TT Norms Bold"/>
              </a:rPr>
              <a:t>$2,161,280</a:t>
            </a:r>
          </a:p>
        </p:txBody>
      </p:sp>
      <p:sp>
        <p:nvSpPr>
          <p:cNvPr id="40" name="TextBox 40"/>
          <p:cNvSpPr txBox="1"/>
          <p:nvPr/>
        </p:nvSpPr>
        <p:spPr>
          <a:xfrm>
            <a:off x="12863041" y="6267556"/>
            <a:ext cx="2048405" cy="422274"/>
          </a:xfrm>
          <a:prstGeom prst="rect">
            <a:avLst/>
          </a:prstGeom>
        </p:spPr>
        <p:txBody>
          <a:bodyPr lIns="0" tIns="0" rIns="0" bIns="0" rtlCol="0" anchor="t">
            <a:spAutoFit/>
          </a:bodyPr>
          <a:lstStyle/>
          <a:p>
            <a:pPr algn="ctr">
              <a:lnSpc>
                <a:spcPts val="3500"/>
              </a:lnSpc>
              <a:spcBef>
                <a:spcPct val="0"/>
              </a:spcBef>
            </a:pPr>
            <a:r>
              <a:rPr lang="en-US" sz="2500" b="1" spc="25">
                <a:solidFill>
                  <a:srgbClr val="000000"/>
                </a:solidFill>
                <a:latin typeface="TT Norms Bold"/>
                <a:ea typeface="TT Norms Bold"/>
                <a:cs typeface="TT Norms Bold"/>
                <a:sym typeface="TT Norms Bold"/>
              </a:rPr>
              <a:t>0.000</a:t>
            </a:r>
          </a:p>
        </p:txBody>
      </p:sp>
      <p:sp>
        <p:nvSpPr>
          <p:cNvPr id="41" name="TextBox 41"/>
          <p:cNvSpPr txBox="1"/>
          <p:nvPr/>
        </p:nvSpPr>
        <p:spPr>
          <a:xfrm>
            <a:off x="12863041" y="7138993"/>
            <a:ext cx="2048405" cy="432811"/>
          </a:xfrm>
          <a:prstGeom prst="rect">
            <a:avLst/>
          </a:prstGeom>
        </p:spPr>
        <p:txBody>
          <a:bodyPr lIns="0" tIns="0" rIns="0" bIns="0" rtlCol="0" anchor="t">
            <a:spAutoFit/>
          </a:bodyPr>
          <a:lstStyle/>
          <a:p>
            <a:pPr algn="ctr">
              <a:lnSpc>
                <a:spcPts val="3500"/>
              </a:lnSpc>
              <a:spcBef>
                <a:spcPct val="0"/>
              </a:spcBef>
            </a:pPr>
            <a:r>
              <a:rPr lang="en-US" sz="2500" b="1" spc="25" dirty="0">
                <a:solidFill>
                  <a:srgbClr val="000000"/>
                </a:solidFill>
                <a:latin typeface="TT Norms Bold"/>
                <a:ea typeface="TT Norms Bold"/>
                <a:cs typeface="TT Norms Bold"/>
                <a:sym typeface="TT Norms Bold"/>
              </a:rPr>
              <a:t>$2,836,654</a:t>
            </a:r>
          </a:p>
        </p:txBody>
      </p:sp>
      <p:sp>
        <p:nvSpPr>
          <p:cNvPr id="42" name="TextBox 42"/>
          <p:cNvSpPr txBox="1"/>
          <p:nvPr/>
        </p:nvSpPr>
        <p:spPr>
          <a:xfrm>
            <a:off x="12863041" y="7520881"/>
            <a:ext cx="2048405" cy="432811"/>
          </a:xfrm>
          <a:prstGeom prst="rect">
            <a:avLst/>
          </a:prstGeom>
        </p:spPr>
        <p:txBody>
          <a:bodyPr lIns="0" tIns="0" rIns="0" bIns="0" rtlCol="0" anchor="t">
            <a:spAutoFit/>
          </a:bodyPr>
          <a:lstStyle/>
          <a:p>
            <a:pPr algn="ctr">
              <a:lnSpc>
                <a:spcPts val="3500"/>
              </a:lnSpc>
              <a:spcBef>
                <a:spcPct val="0"/>
              </a:spcBef>
            </a:pPr>
            <a:r>
              <a:rPr lang="en-US" sz="2500" b="1" spc="25" dirty="0">
                <a:solidFill>
                  <a:srgbClr val="000000"/>
                </a:solidFill>
                <a:latin typeface="TT Norms Bold"/>
                <a:ea typeface="TT Norms Bold"/>
                <a:cs typeface="TT Norms Bold"/>
                <a:sym typeface="TT Norms Bold"/>
              </a:rPr>
              <a:t>-0.245</a:t>
            </a:r>
          </a:p>
        </p:txBody>
      </p:sp>
      <p:grpSp>
        <p:nvGrpSpPr>
          <p:cNvPr id="43" name="Group 43"/>
          <p:cNvGrpSpPr/>
          <p:nvPr/>
        </p:nvGrpSpPr>
        <p:grpSpPr>
          <a:xfrm>
            <a:off x="15195026" y="2025260"/>
            <a:ext cx="2111673" cy="2111673"/>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A0A0"/>
            </a:solidFill>
            <a:ln cap="sq">
              <a:noFill/>
              <a:prstDash val="solid"/>
              <a:miter/>
            </a:ln>
          </p:spPr>
        </p:sp>
        <p:sp>
          <p:nvSpPr>
            <p:cNvPr id="45" name="TextBox 45"/>
            <p:cNvSpPr txBox="1"/>
            <p:nvPr/>
          </p:nvSpPr>
          <p:spPr>
            <a:xfrm>
              <a:off x="76200" y="28575"/>
              <a:ext cx="660400" cy="708025"/>
            </a:xfrm>
            <a:prstGeom prst="rect">
              <a:avLst/>
            </a:prstGeom>
          </p:spPr>
          <p:txBody>
            <a:bodyPr lIns="62797" tIns="62797" rIns="62797" bIns="62797" rtlCol="0" anchor="ctr"/>
            <a:lstStyle/>
            <a:p>
              <a:pPr algn="ctr">
                <a:lnSpc>
                  <a:spcPts val="2940"/>
                </a:lnSpc>
              </a:pPr>
              <a:endParaRPr/>
            </a:p>
          </p:txBody>
        </p:sp>
      </p:grpSp>
      <p:sp>
        <p:nvSpPr>
          <p:cNvPr id="46" name="TextBox 46"/>
          <p:cNvSpPr txBox="1"/>
          <p:nvPr/>
        </p:nvSpPr>
        <p:spPr>
          <a:xfrm>
            <a:off x="15375683" y="2603923"/>
            <a:ext cx="1750359" cy="897197"/>
          </a:xfrm>
          <a:prstGeom prst="rect">
            <a:avLst/>
          </a:prstGeom>
        </p:spPr>
        <p:txBody>
          <a:bodyPr lIns="0" tIns="0" rIns="0" bIns="0" rtlCol="0" anchor="t">
            <a:spAutoFit/>
          </a:bodyPr>
          <a:lstStyle/>
          <a:p>
            <a:pPr algn="ctr">
              <a:lnSpc>
                <a:spcPts val="3677"/>
              </a:lnSpc>
            </a:pPr>
            <a:r>
              <a:rPr lang="en-US" sz="2451" b="1" spc="24">
                <a:solidFill>
                  <a:srgbClr val="FAFAFB"/>
                </a:solidFill>
                <a:latin typeface="TT Norms Bold"/>
                <a:ea typeface="TT Norms Bold"/>
                <a:cs typeface="TT Norms Bold"/>
                <a:sym typeface="TT Norms Bold"/>
              </a:rPr>
              <a:t>Percent</a:t>
            </a:r>
          </a:p>
          <a:p>
            <a:pPr algn="ctr">
              <a:lnSpc>
                <a:spcPts val="3677"/>
              </a:lnSpc>
            </a:pPr>
            <a:r>
              <a:rPr lang="en-US" sz="2451" b="1" spc="24">
                <a:solidFill>
                  <a:srgbClr val="FAFAFB"/>
                </a:solidFill>
                <a:latin typeface="TT Norms Bold"/>
                <a:ea typeface="TT Norms Bold"/>
                <a:cs typeface="TT Norms Bold"/>
                <a:sym typeface="TT Norms Bold"/>
              </a:rPr>
              <a:t>Change</a:t>
            </a:r>
          </a:p>
        </p:txBody>
      </p:sp>
      <p:sp>
        <p:nvSpPr>
          <p:cNvPr id="47" name="TextBox 47"/>
          <p:cNvSpPr txBox="1"/>
          <p:nvPr/>
        </p:nvSpPr>
        <p:spPr>
          <a:xfrm>
            <a:off x="15226660" y="4632341"/>
            <a:ext cx="2048405" cy="432811"/>
          </a:xfrm>
          <a:prstGeom prst="rect">
            <a:avLst/>
          </a:prstGeom>
        </p:spPr>
        <p:txBody>
          <a:bodyPr lIns="0" tIns="0" rIns="0" bIns="0" rtlCol="0" anchor="t">
            <a:spAutoFit/>
          </a:bodyPr>
          <a:lstStyle/>
          <a:p>
            <a:pPr algn="ctr">
              <a:lnSpc>
                <a:spcPts val="3500"/>
              </a:lnSpc>
              <a:spcBef>
                <a:spcPct val="0"/>
              </a:spcBef>
            </a:pPr>
            <a:r>
              <a:rPr lang="en-US" sz="2500" b="1" spc="25" dirty="0">
                <a:solidFill>
                  <a:srgbClr val="000000"/>
                </a:solidFill>
                <a:latin typeface="TT Norms Bold"/>
                <a:ea typeface="TT Norms Bold"/>
                <a:cs typeface="TT Norms Bold"/>
                <a:sym typeface="TT Norms Bold"/>
              </a:rPr>
              <a:t>1.87%</a:t>
            </a:r>
          </a:p>
        </p:txBody>
      </p:sp>
      <p:sp>
        <p:nvSpPr>
          <p:cNvPr id="48" name="TextBox 48"/>
          <p:cNvSpPr txBox="1"/>
          <p:nvPr/>
        </p:nvSpPr>
        <p:spPr>
          <a:xfrm>
            <a:off x="15226660" y="5014230"/>
            <a:ext cx="2048405" cy="432811"/>
          </a:xfrm>
          <a:prstGeom prst="rect">
            <a:avLst/>
          </a:prstGeom>
        </p:spPr>
        <p:txBody>
          <a:bodyPr lIns="0" tIns="0" rIns="0" bIns="0" rtlCol="0" anchor="t">
            <a:spAutoFit/>
          </a:bodyPr>
          <a:lstStyle/>
          <a:p>
            <a:pPr algn="ctr">
              <a:lnSpc>
                <a:spcPts val="3500"/>
              </a:lnSpc>
              <a:spcBef>
                <a:spcPct val="0"/>
              </a:spcBef>
            </a:pPr>
            <a:r>
              <a:rPr lang="en-US" sz="2500" b="1" spc="25" dirty="0">
                <a:solidFill>
                  <a:srgbClr val="000000"/>
                </a:solidFill>
                <a:latin typeface="TT Norms Bold"/>
                <a:ea typeface="TT Norms Bold"/>
                <a:cs typeface="TT Norms Bold"/>
                <a:sym typeface="TT Norms Bold"/>
              </a:rPr>
              <a:t>-48.98%</a:t>
            </a:r>
          </a:p>
        </p:txBody>
      </p:sp>
      <p:sp>
        <p:nvSpPr>
          <p:cNvPr id="49" name="TextBox 49"/>
          <p:cNvSpPr txBox="1"/>
          <p:nvPr/>
        </p:nvSpPr>
        <p:spPr>
          <a:xfrm>
            <a:off x="15226660" y="5885667"/>
            <a:ext cx="2048405" cy="422274"/>
          </a:xfrm>
          <a:prstGeom prst="rect">
            <a:avLst/>
          </a:prstGeom>
        </p:spPr>
        <p:txBody>
          <a:bodyPr lIns="0" tIns="0" rIns="0" bIns="0" rtlCol="0" anchor="t">
            <a:spAutoFit/>
          </a:bodyPr>
          <a:lstStyle/>
          <a:p>
            <a:pPr algn="ctr">
              <a:lnSpc>
                <a:spcPts val="3500"/>
              </a:lnSpc>
              <a:spcBef>
                <a:spcPct val="0"/>
              </a:spcBef>
            </a:pPr>
            <a:r>
              <a:rPr lang="en-US" sz="2500" b="1" spc="25">
                <a:solidFill>
                  <a:srgbClr val="000000"/>
                </a:solidFill>
                <a:latin typeface="TT Norms Bold"/>
                <a:ea typeface="TT Norms Bold"/>
                <a:cs typeface="TT Norms Bold"/>
                <a:sym typeface="TT Norms Bold"/>
              </a:rPr>
              <a:t>99.69%</a:t>
            </a:r>
          </a:p>
        </p:txBody>
      </p:sp>
      <p:sp>
        <p:nvSpPr>
          <p:cNvPr id="50" name="TextBox 50"/>
          <p:cNvSpPr txBox="1"/>
          <p:nvPr/>
        </p:nvSpPr>
        <p:spPr>
          <a:xfrm>
            <a:off x="15226660" y="6267556"/>
            <a:ext cx="2048405" cy="422274"/>
          </a:xfrm>
          <a:prstGeom prst="rect">
            <a:avLst/>
          </a:prstGeom>
        </p:spPr>
        <p:txBody>
          <a:bodyPr lIns="0" tIns="0" rIns="0" bIns="0" rtlCol="0" anchor="t">
            <a:spAutoFit/>
          </a:bodyPr>
          <a:lstStyle/>
          <a:p>
            <a:pPr algn="ctr">
              <a:lnSpc>
                <a:spcPts val="3500"/>
              </a:lnSpc>
              <a:spcBef>
                <a:spcPct val="0"/>
              </a:spcBef>
            </a:pPr>
            <a:r>
              <a:rPr lang="en-US" sz="2500" b="1" spc="25">
                <a:solidFill>
                  <a:srgbClr val="000000"/>
                </a:solidFill>
                <a:latin typeface="TT Norms Bold"/>
                <a:ea typeface="TT Norms Bold"/>
                <a:cs typeface="TT Norms Bold"/>
                <a:sym typeface="TT Norms Bold"/>
              </a:rPr>
              <a:t>0.00%</a:t>
            </a:r>
          </a:p>
        </p:txBody>
      </p:sp>
      <p:sp>
        <p:nvSpPr>
          <p:cNvPr id="51" name="TextBox 51"/>
          <p:cNvSpPr txBox="1"/>
          <p:nvPr/>
        </p:nvSpPr>
        <p:spPr>
          <a:xfrm>
            <a:off x="15226660" y="7138993"/>
            <a:ext cx="2048405" cy="432811"/>
          </a:xfrm>
          <a:prstGeom prst="rect">
            <a:avLst/>
          </a:prstGeom>
        </p:spPr>
        <p:txBody>
          <a:bodyPr lIns="0" tIns="0" rIns="0" bIns="0" rtlCol="0" anchor="t">
            <a:spAutoFit/>
          </a:bodyPr>
          <a:lstStyle/>
          <a:p>
            <a:pPr algn="ctr">
              <a:lnSpc>
                <a:spcPts val="3500"/>
              </a:lnSpc>
              <a:spcBef>
                <a:spcPct val="0"/>
              </a:spcBef>
            </a:pPr>
            <a:r>
              <a:rPr lang="en-US" sz="2500" b="1" spc="25" dirty="0">
                <a:solidFill>
                  <a:srgbClr val="000000"/>
                </a:solidFill>
                <a:latin typeface="TT Norms Bold"/>
                <a:ea typeface="TT Norms Bold"/>
                <a:cs typeface="TT Norms Bold"/>
                <a:sym typeface="TT Norms Bold"/>
              </a:rPr>
              <a:t>7.42%</a:t>
            </a:r>
          </a:p>
        </p:txBody>
      </p:sp>
      <p:sp>
        <p:nvSpPr>
          <p:cNvPr id="52" name="TextBox 52"/>
          <p:cNvSpPr txBox="1"/>
          <p:nvPr/>
        </p:nvSpPr>
        <p:spPr>
          <a:xfrm>
            <a:off x="15226660" y="7520881"/>
            <a:ext cx="2048405" cy="432811"/>
          </a:xfrm>
          <a:prstGeom prst="rect">
            <a:avLst/>
          </a:prstGeom>
        </p:spPr>
        <p:txBody>
          <a:bodyPr lIns="0" tIns="0" rIns="0" bIns="0" rtlCol="0" anchor="t">
            <a:spAutoFit/>
          </a:bodyPr>
          <a:lstStyle/>
          <a:p>
            <a:pPr algn="ctr">
              <a:lnSpc>
                <a:spcPts val="3500"/>
              </a:lnSpc>
              <a:spcBef>
                <a:spcPct val="0"/>
              </a:spcBef>
            </a:pPr>
            <a:r>
              <a:rPr lang="en-US" sz="2500" b="1" spc="25" dirty="0">
                <a:solidFill>
                  <a:srgbClr val="000000"/>
                </a:solidFill>
                <a:latin typeface="TT Norms Bold"/>
                <a:ea typeface="TT Norms Bold"/>
                <a:cs typeface="TT Norms Bold"/>
                <a:sym typeface="TT Norms Bold"/>
              </a:rPr>
              <a:t>-46.31%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1355" y="9690605"/>
            <a:ext cx="1674520" cy="645589"/>
          </a:xfrm>
          <a:custGeom>
            <a:avLst/>
            <a:gdLst/>
            <a:ahLst/>
            <a:cxnLst/>
            <a:rect l="l" t="t" r="r" b="b"/>
            <a:pathLst>
              <a:path w="1674520" h="645589">
                <a:moveTo>
                  <a:pt x="0" y="0"/>
                </a:moveTo>
                <a:lnTo>
                  <a:pt x="1674520" y="0"/>
                </a:lnTo>
                <a:lnTo>
                  <a:pt x="1674520" y="645589"/>
                </a:lnTo>
                <a:lnTo>
                  <a:pt x="0" y="645589"/>
                </a:lnTo>
                <a:lnTo>
                  <a:pt x="0" y="0"/>
                </a:lnTo>
                <a:close/>
              </a:path>
            </a:pathLst>
          </a:custGeom>
          <a:blipFill>
            <a:blip r:embed="rId2">
              <a:extLst>
                <a:ext uri="{96DAC541-7B7A-43D3-8B79-37D633B846F1}">
                  <asvg:svgBlip xmlns:asvg="http://schemas.microsoft.com/office/drawing/2016/SVG/main" r:embed="rId3"/>
                </a:ext>
              </a:extLst>
            </a:blip>
            <a:stretch>
              <a:fillRect l="-136542" t="-99400"/>
            </a:stretch>
          </a:blipFill>
        </p:spPr>
      </p:sp>
      <p:grpSp>
        <p:nvGrpSpPr>
          <p:cNvPr id="3" name="Group 3"/>
          <p:cNvGrpSpPr/>
          <p:nvPr/>
        </p:nvGrpSpPr>
        <p:grpSpPr>
          <a:xfrm rot="8100000">
            <a:off x="16379163" y="8271880"/>
            <a:ext cx="3388486" cy="2924259"/>
            <a:chOff x="0" y="0"/>
            <a:chExt cx="758751" cy="654801"/>
          </a:xfrm>
        </p:grpSpPr>
        <p:sp>
          <p:nvSpPr>
            <p:cNvPr id="4" name="Freeform 4"/>
            <p:cNvSpPr/>
            <p:nvPr/>
          </p:nvSpPr>
          <p:spPr>
            <a:xfrm>
              <a:off x="54528" y="0"/>
              <a:ext cx="649696" cy="575793"/>
            </a:xfrm>
            <a:custGeom>
              <a:avLst/>
              <a:gdLst/>
              <a:ahLst/>
              <a:cxnLst/>
              <a:rect l="l" t="t" r="r" b="b"/>
              <a:pathLst>
                <a:path w="649696" h="575793">
                  <a:moveTo>
                    <a:pt x="393571" y="536185"/>
                  </a:moveTo>
                  <a:lnTo>
                    <a:pt x="635500" y="118616"/>
                  </a:lnTo>
                  <a:cubicBezTo>
                    <a:pt x="649661" y="94174"/>
                    <a:pt x="649695" y="64031"/>
                    <a:pt x="635590" y="39556"/>
                  </a:cubicBezTo>
                  <a:cubicBezTo>
                    <a:pt x="621484" y="15082"/>
                    <a:pt x="595385" y="0"/>
                    <a:pt x="567137" y="0"/>
                  </a:cubicBezTo>
                  <a:lnTo>
                    <a:pt x="82558" y="0"/>
                  </a:lnTo>
                  <a:cubicBezTo>
                    <a:pt x="54310" y="0"/>
                    <a:pt x="28211" y="15082"/>
                    <a:pt x="14105" y="39556"/>
                  </a:cubicBezTo>
                  <a:cubicBezTo>
                    <a:pt x="0" y="64031"/>
                    <a:pt x="34" y="94174"/>
                    <a:pt x="14195" y="118616"/>
                  </a:cubicBezTo>
                  <a:lnTo>
                    <a:pt x="256124" y="536185"/>
                  </a:lnTo>
                  <a:cubicBezTo>
                    <a:pt x="270328" y="560700"/>
                    <a:pt x="296515" y="575793"/>
                    <a:pt x="324847" y="575793"/>
                  </a:cubicBezTo>
                  <a:cubicBezTo>
                    <a:pt x="353180" y="575793"/>
                    <a:pt x="379367" y="560700"/>
                    <a:pt x="393571" y="536185"/>
                  </a:cubicBezTo>
                  <a:close/>
                </a:path>
              </a:pathLst>
            </a:custGeom>
            <a:solidFill>
              <a:srgbClr val="0B2B40"/>
            </a:solidFill>
          </p:spPr>
        </p:sp>
        <p:sp>
          <p:nvSpPr>
            <p:cNvPr id="5" name="TextBox 5"/>
            <p:cNvSpPr txBox="1"/>
            <p:nvPr/>
          </p:nvSpPr>
          <p:spPr>
            <a:xfrm>
              <a:off x="118555" y="-853"/>
              <a:ext cx="521641" cy="351640"/>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a:off x="1672302" y="-371166"/>
            <a:ext cx="2070100" cy="859092"/>
          </a:xfrm>
          <a:custGeom>
            <a:avLst/>
            <a:gdLst/>
            <a:ahLst/>
            <a:cxnLst/>
            <a:rect l="l" t="t" r="r" b="b"/>
            <a:pathLst>
              <a:path w="2070100" h="859092">
                <a:moveTo>
                  <a:pt x="0" y="0"/>
                </a:moveTo>
                <a:lnTo>
                  <a:pt x="2070100" y="0"/>
                </a:lnTo>
                <a:lnTo>
                  <a:pt x="2070100" y="859091"/>
                </a:lnTo>
                <a:lnTo>
                  <a:pt x="0" y="859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flipV="1">
            <a:off x="16914815" y="736098"/>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2">
              <a:extLst>
                <a:ext uri="{96DAC541-7B7A-43D3-8B79-37D633B846F1}">
                  <asvg:svgBlip xmlns:asvg="http://schemas.microsoft.com/office/drawing/2016/SVG/main" r:embed="rId3"/>
                </a:ext>
              </a:extLst>
            </a:blip>
            <a:stretch>
              <a:fillRect l="-169653" t="-119975"/>
            </a:stretch>
          </a:blipFill>
        </p:spPr>
      </p:sp>
      <p:sp>
        <p:nvSpPr>
          <p:cNvPr id="8" name="Freeform 8"/>
          <p:cNvSpPr/>
          <p:nvPr/>
        </p:nvSpPr>
        <p:spPr>
          <a:xfrm flipH="1">
            <a:off x="-2525895" y="-1999021"/>
            <a:ext cx="3718750" cy="4114800"/>
          </a:xfrm>
          <a:custGeom>
            <a:avLst/>
            <a:gdLst/>
            <a:ahLst/>
            <a:cxnLst/>
            <a:rect l="l" t="t" r="r" b="b"/>
            <a:pathLst>
              <a:path w="3718750" h="4114800">
                <a:moveTo>
                  <a:pt x="3718751" y="0"/>
                </a:moveTo>
                <a:lnTo>
                  <a:pt x="0" y="0"/>
                </a:lnTo>
                <a:lnTo>
                  <a:pt x="0" y="4114800"/>
                </a:lnTo>
                <a:lnTo>
                  <a:pt x="3718751" y="4114800"/>
                </a:lnTo>
                <a:lnTo>
                  <a:pt x="3718751"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13087174" y="2123018"/>
            <a:ext cx="2435355" cy="5703840"/>
            <a:chOff x="0" y="0"/>
            <a:chExt cx="3247140" cy="7605121"/>
          </a:xfrm>
        </p:grpSpPr>
        <p:grpSp>
          <p:nvGrpSpPr>
            <p:cNvPr id="10" name="Group 10"/>
            <p:cNvGrpSpPr/>
            <p:nvPr/>
          </p:nvGrpSpPr>
          <p:grpSpPr>
            <a:xfrm>
              <a:off x="0" y="0"/>
              <a:ext cx="3247140" cy="2815564"/>
              <a:chOff x="0" y="0"/>
              <a:chExt cx="937388" cy="812800"/>
            </a:xfrm>
          </p:grpSpPr>
          <p:sp>
            <p:nvSpPr>
              <p:cNvPr id="11" name="Freeform 11"/>
              <p:cNvSpPr/>
              <p:nvPr/>
            </p:nvSpPr>
            <p:spPr>
              <a:xfrm>
                <a:off x="0" y="0"/>
                <a:ext cx="937388" cy="812800"/>
              </a:xfrm>
              <a:custGeom>
                <a:avLst/>
                <a:gdLst/>
                <a:ahLst/>
                <a:cxnLst/>
                <a:rect l="l" t="t" r="r" b="b"/>
                <a:pathLst>
                  <a:path w="937388" h="812800">
                    <a:moveTo>
                      <a:pt x="468694" y="0"/>
                    </a:moveTo>
                    <a:cubicBezTo>
                      <a:pt x="209841" y="0"/>
                      <a:pt x="0" y="181951"/>
                      <a:pt x="0" y="406400"/>
                    </a:cubicBezTo>
                    <a:cubicBezTo>
                      <a:pt x="0" y="630849"/>
                      <a:pt x="209841" y="812800"/>
                      <a:pt x="468694" y="812800"/>
                    </a:cubicBezTo>
                    <a:cubicBezTo>
                      <a:pt x="727546" y="812800"/>
                      <a:pt x="937388" y="630849"/>
                      <a:pt x="937388" y="406400"/>
                    </a:cubicBezTo>
                    <a:cubicBezTo>
                      <a:pt x="937388" y="181951"/>
                      <a:pt x="727546" y="0"/>
                      <a:pt x="468694" y="0"/>
                    </a:cubicBezTo>
                    <a:close/>
                  </a:path>
                </a:pathLst>
              </a:custGeom>
              <a:solidFill>
                <a:srgbClr val="0B2B40"/>
              </a:solidFill>
              <a:ln cap="sq">
                <a:noFill/>
                <a:prstDash val="solid"/>
                <a:miter/>
              </a:ln>
            </p:spPr>
          </p:sp>
          <p:sp>
            <p:nvSpPr>
              <p:cNvPr id="12" name="TextBox 12"/>
              <p:cNvSpPr txBox="1"/>
              <p:nvPr/>
            </p:nvSpPr>
            <p:spPr>
              <a:xfrm>
                <a:off x="87880" y="28575"/>
                <a:ext cx="761627" cy="708025"/>
              </a:xfrm>
              <a:prstGeom prst="rect">
                <a:avLst/>
              </a:prstGeom>
            </p:spPr>
            <p:txBody>
              <a:bodyPr lIns="50800" tIns="50800" rIns="50800" bIns="50800" rtlCol="0" anchor="ctr"/>
              <a:lstStyle/>
              <a:p>
                <a:pPr algn="ctr">
                  <a:lnSpc>
                    <a:spcPts val="3360"/>
                  </a:lnSpc>
                </a:pPr>
                <a:r>
                  <a:rPr lang="en-US" sz="2400" spc="12">
                    <a:solidFill>
                      <a:srgbClr val="0B2B40"/>
                    </a:solidFill>
                    <a:latin typeface="TT Norms"/>
                    <a:ea typeface="TT Norms"/>
                    <a:cs typeface="TT Norms"/>
                    <a:sym typeface="TT Norms"/>
                  </a:rPr>
                  <a:t>2</a:t>
                </a:r>
              </a:p>
            </p:txBody>
          </p:sp>
        </p:grpSp>
        <p:sp>
          <p:nvSpPr>
            <p:cNvPr id="13" name="TextBox 13"/>
            <p:cNvSpPr txBox="1"/>
            <p:nvPr/>
          </p:nvSpPr>
          <p:spPr>
            <a:xfrm>
              <a:off x="277798" y="733370"/>
              <a:ext cx="2691543" cy="1269291"/>
            </a:xfrm>
            <a:prstGeom prst="rect">
              <a:avLst/>
            </a:prstGeom>
          </p:spPr>
          <p:txBody>
            <a:bodyPr lIns="0" tIns="0" rIns="0" bIns="0" rtlCol="0" anchor="t">
              <a:spAutoFit/>
            </a:bodyPr>
            <a:lstStyle/>
            <a:p>
              <a:pPr algn="ctr">
                <a:lnSpc>
                  <a:spcPts val="8177"/>
                </a:lnSpc>
              </a:pPr>
              <a:r>
                <a:rPr lang="en-US" sz="5451" b="1" spc="54">
                  <a:solidFill>
                    <a:srgbClr val="FAFAFB"/>
                  </a:solidFill>
                  <a:latin typeface="TT Norms Bold"/>
                  <a:ea typeface="TT Norms Bold"/>
                  <a:cs typeface="TT Norms Bold"/>
                  <a:sym typeface="TT Norms Bold"/>
                </a:rPr>
                <a:t>2025</a:t>
              </a:r>
            </a:p>
          </p:txBody>
        </p:sp>
        <p:sp>
          <p:nvSpPr>
            <p:cNvPr id="14" name="TextBox 14"/>
            <p:cNvSpPr txBox="1"/>
            <p:nvPr/>
          </p:nvSpPr>
          <p:spPr>
            <a:xfrm>
              <a:off x="531248" y="3692218"/>
              <a:ext cx="2184644" cy="622723"/>
            </a:xfrm>
            <a:prstGeom prst="rect">
              <a:avLst/>
            </a:prstGeom>
          </p:spPr>
          <p:txBody>
            <a:bodyPr lIns="0" tIns="0" rIns="0" bIns="0" rtlCol="0" anchor="t">
              <a:spAutoFit/>
            </a:bodyPr>
            <a:lstStyle/>
            <a:p>
              <a:pPr algn="ctr">
                <a:lnSpc>
                  <a:spcPts val="3920"/>
                </a:lnSpc>
                <a:spcBef>
                  <a:spcPct val="0"/>
                </a:spcBef>
              </a:pPr>
              <a:r>
                <a:rPr lang="en-US" sz="2800" b="1" spc="28">
                  <a:solidFill>
                    <a:srgbClr val="000000"/>
                  </a:solidFill>
                  <a:latin typeface="TT Norms Bold"/>
                  <a:ea typeface="TT Norms Bold"/>
                  <a:cs typeface="TT Norms Bold"/>
                  <a:sym typeface="TT Norms Bold"/>
                </a:rPr>
                <a:t>$652,896</a:t>
              </a:r>
            </a:p>
          </p:txBody>
        </p:sp>
        <p:sp>
          <p:nvSpPr>
            <p:cNvPr id="15" name="TextBox 15"/>
            <p:cNvSpPr txBox="1"/>
            <p:nvPr/>
          </p:nvSpPr>
          <p:spPr>
            <a:xfrm>
              <a:off x="548355" y="5344223"/>
              <a:ext cx="2150431" cy="643765"/>
            </a:xfrm>
            <a:prstGeom prst="rect">
              <a:avLst/>
            </a:prstGeom>
          </p:spPr>
          <p:txBody>
            <a:bodyPr lIns="0" tIns="0" rIns="0" bIns="0" rtlCol="0" anchor="t">
              <a:spAutoFit/>
            </a:bodyPr>
            <a:lstStyle/>
            <a:p>
              <a:pPr algn="ctr">
                <a:lnSpc>
                  <a:spcPts val="3920"/>
                </a:lnSpc>
                <a:spcBef>
                  <a:spcPct val="0"/>
                </a:spcBef>
              </a:pPr>
              <a:r>
                <a:rPr lang="en-US" sz="2800" b="1" spc="28" dirty="0">
                  <a:solidFill>
                    <a:srgbClr val="000000"/>
                  </a:solidFill>
                  <a:latin typeface="TT Norms Bold"/>
                  <a:ea typeface="TT Norms Bold"/>
                  <a:cs typeface="TT Norms Bold"/>
                  <a:sym typeface="TT Norms Bold"/>
                </a:rPr>
                <a:t>$1,661</a:t>
              </a:r>
            </a:p>
          </p:txBody>
        </p:sp>
        <p:sp>
          <p:nvSpPr>
            <p:cNvPr id="16" name="TextBox 16"/>
            <p:cNvSpPr txBox="1"/>
            <p:nvPr/>
          </p:nvSpPr>
          <p:spPr>
            <a:xfrm>
              <a:off x="548355" y="6961356"/>
              <a:ext cx="2150431" cy="643765"/>
            </a:xfrm>
            <a:prstGeom prst="rect">
              <a:avLst/>
            </a:prstGeom>
          </p:spPr>
          <p:txBody>
            <a:bodyPr lIns="0" tIns="0" rIns="0" bIns="0" rtlCol="0" anchor="t">
              <a:spAutoFit/>
            </a:bodyPr>
            <a:lstStyle/>
            <a:p>
              <a:pPr algn="ctr">
                <a:lnSpc>
                  <a:spcPts val="3920"/>
                </a:lnSpc>
                <a:spcBef>
                  <a:spcPct val="0"/>
                </a:spcBef>
              </a:pPr>
              <a:r>
                <a:rPr lang="en-US" sz="2800" b="1" spc="28" dirty="0">
                  <a:solidFill>
                    <a:srgbClr val="000000"/>
                  </a:solidFill>
                  <a:latin typeface="TT Norms Bold"/>
                  <a:ea typeface="TT Norms Bold"/>
                  <a:cs typeface="TT Norms Bold"/>
                  <a:sym typeface="TT Norms Bold"/>
                </a:rPr>
                <a:t>$1</a:t>
              </a:r>
            </a:p>
          </p:txBody>
        </p:sp>
      </p:grpSp>
      <p:sp>
        <p:nvSpPr>
          <p:cNvPr id="17" name="TextBox 17"/>
          <p:cNvSpPr txBox="1"/>
          <p:nvPr/>
        </p:nvSpPr>
        <p:spPr>
          <a:xfrm>
            <a:off x="3414228" y="758825"/>
            <a:ext cx="11459544" cy="955675"/>
          </a:xfrm>
          <a:prstGeom prst="rect">
            <a:avLst/>
          </a:prstGeom>
        </p:spPr>
        <p:txBody>
          <a:bodyPr lIns="0" tIns="0" rIns="0" bIns="0" rtlCol="0" anchor="t">
            <a:spAutoFit/>
          </a:bodyPr>
          <a:lstStyle/>
          <a:p>
            <a:pPr algn="ctr">
              <a:lnSpc>
                <a:spcPts val="7474"/>
              </a:lnSpc>
            </a:pPr>
            <a:r>
              <a:rPr lang="en-US" sz="6499" b="1" u="sng">
                <a:solidFill>
                  <a:srgbClr val="0B2B40"/>
                </a:solidFill>
                <a:latin typeface="TT Norms Bold"/>
                <a:ea typeface="TT Norms Bold"/>
                <a:cs typeface="TT Norms Bold"/>
                <a:sym typeface="TT Norms Bold"/>
              </a:rPr>
              <a:t>AVERAGE ASSESSED HOME</a:t>
            </a:r>
          </a:p>
        </p:txBody>
      </p:sp>
      <p:grpSp>
        <p:nvGrpSpPr>
          <p:cNvPr id="18" name="Group 18"/>
          <p:cNvGrpSpPr/>
          <p:nvPr/>
        </p:nvGrpSpPr>
        <p:grpSpPr>
          <a:xfrm>
            <a:off x="9291466" y="2115779"/>
            <a:ext cx="2504715" cy="4491720"/>
            <a:chOff x="0" y="0"/>
            <a:chExt cx="3339620" cy="5988960"/>
          </a:xfrm>
        </p:grpSpPr>
        <p:grpSp>
          <p:nvGrpSpPr>
            <p:cNvPr id="19" name="Group 19"/>
            <p:cNvGrpSpPr/>
            <p:nvPr/>
          </p:nvGrpSpPr>
          <p:grpSpPr>
            <a:xfrm>
              <a:off x="0" y="0"/>
              <a:ext cx="3339620" cy="2815564"/>
              <a:chOff x="0" y="0"/>
              <a:chExt cx="964085" cy="812800"/>
            </a:xfrm>
          </p:grpSpPr>
          <p:sp>
            <p:nvSpPr>
              <p:cNvPr id="20" name="Freeform 20"/>
              <p:cNvSpPr/>
              <p:nvPr/>
            </p:nvSpPr>
            <p:spPr>
              <a:xfrm>
                <a:off x="0" y="0"/>
                <a:ext cx="964085" cy="812800"/>
              </a:xfrm>
              <a:custGeom>
                <a:avLst/>
                <a:gdLst/>
                <a:ahLst/>
                <a:cxnLst/>
                <a:rect l="l" t="t" r="r" b="b"/>
                <a:pathLst>
                  <a:path w="964085" h="812800">
                    <a:moveTo>
                      <a:pt x="482042" y="0"/>
                    </a:moveTo>
                    <a:cubicBezTo>
                      <a:pt x="215818" y="0"/>
                      <a:pt x="0" y="181951"/>
                      <a:pt x="0" y="406400"/>
                    </a:cubicBezTo>
                    <a:cubicBezTo>
                      <a:pt x="0" y="630849"/>
                      <a:pt x="215818" y="812800"/>
                      <a:pt x="482042" y="812800"/>
                    </a:cubicBezTo>
                    <a:cubicBezTo>
                      <a:pt x="748267" y="812800"/>
                      <a:pt x="964085" y="630849"/>
                      <a:pt x="964085" y="406400"/>
                    </a:cubicBezTo>
                    <a:cubicBezTo>
                      <a:pt x="964085" y="181951"/>
                      <a:pt x="748267" y="0"/>
                      <a:pt x="482042" y="0"/>
                    </a:cubicBezTo>
                    <a:close/>
                  </a:path>
                </a:pathLst>
              </a:custGeom>
              <a:solidFill>
                <a:srgbClr val="0B2B40"/>
              </a:solidFill>
              <a:ln cap="sq">
                <a:noFill/>
                <a:prstDash val="solid"/>
                <a:miter/>
              </a:ln>
            </p:spPr>
          </p:sp>
          <p:sp>
            <p:nvSpPr>
              <p:cNvPr id="21" name="TextBox 21"/>
              <p:cNvSpPr txBox="1"/>
              <p:nvPr/>
            </p:nvSpPr>
            <p:spPr>
              <a:xfrm>
                <a:off x="90383" y="28575"/>
                <a:ext cx="783319" cy="708025"/>
              </a:xfrm>
              <a:prstGeom prst="rect">
                <a:avLst/>
              </a:prstGeom>
            </p:spPr>
            <p:txBody>
              <a:bodyPr lIns="50800" tIns="50800" rIns="50800" bIns="50800" rtlCol="0" anchor="ctr"/>
              <a:lstStyle/>
              <a:p>
                <a:pPr algn="ctr">
                  <a:lnSpc>
                    <a:spcPts val="3500"/>
                  </a:lnSpc>
                </a:pPr>
                <a:r>
                  <a:rPr lang="en-US" sz="2500" spc="12">
                    <a:solidFill>
                      <a:srgbClr val="0B2B40"/>
                    </a:solidFill>
                    <a:latin typeface="TT Norms"/>
                    <a:ea typeface="TT Norms"/>
                    <a:cs typeface="TT Norms"/>
                    <a:sym typeface="TT Norms"/>
                  </a:rPr>
                  <a:t>2</a:t>
                </a:r>
              </a:p>
            </p:txBody>
          </p:sp>
        </p:grpSp>
        <p:sp>
          <p:nvSpPr>
            <p:cNvPr id="22" name="TextBox 22"/>
            <p:cNvSpPr txBox="1"/>
            <p:nvPr/>
          </p:nvSpPr>
          <p:spPr>
            <a:xfrm>
              <a:off x="285710" y="733370"/>
              <a:ext cx="2768199" cy="1289611"/>
            </a:xfrm>
            <a:prstGeom prst="rect">
              <a:avLst/>
            </a:prstGeom>
          </p:spPr>
          <p:txBody>
            <a:bodyPr lIns="0" tIns="0" rIns="0" bIns="0" rtlCol="0" anchor="t">
              <a:spAutoFit/>
            </a:bodyPr>
            <a:lstStyle/>
            <a:p>
              <a:pPr algn="ctr">
                <a:lnSpc>
                  <a:spcPts val="8327"/>
                </a:lnSpc>
              </a:pPr>
              <a:r>
                <a:rPr lang="en-US" sz="5551" b="1" spc="55">
                  <a:solidFill>
                    <a:srgbClr val="FAFAFB"/>
                  </a:solidFill>
                  <a:latin typeface="TT Norms Bold"/>
                  <a:ea typeface="TT Norms Bold"/>
                  <a:cs typeface="TT Norms Bold"/>
                  <a:sym typeface="TT Norms Bold"/>
                </a:rPr>
                <a:t>2024</a:t>
              </a:r>
            </a:p>
          </p:txBody>
        </p:sp>
        <p:sp>
          <p:nvSpPr>
            <p:cNvPr id="23" name="TextBox 23"/>
            <p:cNvSpPr txBox="1"/>
            <p:nvPr/>
          </p:nvSpPr>
          <p:spPr>
            <a:xfrm>
              <a:off x="563972" y="3692218"/>
              <a:ext cx="2211676" cy="644736"/>
            </a:xfrm>
            <a:prstGeom prst="rect">
              <a:avLst/>
            </a:prstGeom>
          </p:spPr>
          <p:txBody>
            <a:bodyPr lIns="0" tIns="0" rIns="0" bIns="0" rtlCol="0" anchor="t">
              <a:spAutoFit/>
            </a:bodyPr>
            <a:lstStyle/>
            <a:p>
              <a:pPr algn="ctr">
                <a:lnSpc>
                  <a:spcPts val="4060"/>
                </a:lnSpc>
                <a:spcBef>
                  <a:spcPct val="0"/>
                </a:spcBef>
              </a:pPr>
              <a:r>
                <a:rPr lang="en-US" sz="2900" b="1" spc="29">
                  <a:solidFill>
                    <a:srgbClr val="000000"/>
                  </a:solidFill>
                  <a:latin typeface="TT Norms Bold"/>
                  <a:ea typeface="TT Norms Bold"/>
                  <a:cs typeface="TT Norms Bold"/>
                  <a:sym typeface="TT Norms Bold"/>
                </a:rPr>
                <a:t>$332,938</a:t>
              </a:r>
            </a:p>
          </p:txBody>
        </p:sp>
        <p:sp>
          <p:nvSpPr>
            <p:cNvPr id="24" name="TextBox 24"/>
            <p:cNvSpPr txBox="1"/>
            <p:nvPr/>
          </p:nvSpPr>
          <p:spPr>
            <a:xfrm>
              <a:off x="563972" y="5344223"/>
              <a:ext cx="2211676" cy="644736"/>
            </a:xfrm>
            <a:prstGeom prst="rect">
              <a:avLst/>
            </a:prstGeom>
          </p:spPr>
          <p:txBody>
            <a:bodyPr lIns="0" tIns="0" rIns="0" bIns="0" rtlCol="0" anchor="t">
              <a:spAutoFit/>
            </a:bodyPr>
            <a:lstStyle/>
            <a:p>
              <a:pPr algn="ctr">
                <a:lnSpc>
                  <a:spcPts val="4060"/>
                </a:lnSpc>
                <a:spcBef>
                  <a:spcPct val="0"/>
                </a:spcBef>
              </a:pPr>
              <a:r>
                <a:rPr lang="en-US" sz="2900" b="1" spc="29">
                  <a:solidFill>
                    <a:srgbClr val="000000"/>
                  </a:solidFill>
                  <a:latin typeface="TT Norms Bold"/>
                  <a:ea typeface="TT Norms Bold"/>
                  <a:cs typeface="TT Norms Bold"/>
                  <a:sym typeface="TT Norms Bold"/>
                </a:rPr>
                <a:t>$1,660</a:t>
              </a:r>
            </a:p>
          </p:txBody>
        </p:sp>
      </p:grpSp>
      <p:sp>
        <p:nvSpPr>
          <p:cNvPr id="25" name="TextBox 25"/>
          <p:cNvSpPr txBox="1"/>
          <p:nvPr/>
        </p:nvSpPr>
        <p:spPr>
          <a:xfrm>
            <a:off x="2765471" y="4901994"/>
            <a:ext cx="3930848" cy="521335"/>
          </a:xfrm>
          <a:prstGeom prst="rect">
            <a:avLst/>
          </a:prstGeom>
        </p:spPr>
        <p:txBody>
          <a:bodyPr lIns="0" tIns="0" rIns="0" bIns="0" rtlCol="0" anchor="t">
            <a:spAutoFit/>
          </a:bodyPr>
          <a:lstStyle/>
          <a:p>
            <a:pPr algn="l">
              <a:lnSpc>
                <a:spcPts val="4340"/>
              </a:lnSpc>
              <a:spcBef>
                <a:spcPct val="0"/>
              </a:spcBef>
            </a:pPr>
            <a:r>
              <a:rPr lang="en-US" sz="3100" b="1" spc="31">
                <a:solidFill>
                  <a:srgbClr val="000000"/>
                </a:solidFill>
                <a:latin typeface="TT Norms Bold"/>
                <a:ea typeface="TT Norms Bold"/>
                <a:cs typeface="TT Norms Bold"/>
                <a:sym typeface="TT Norms Bold"/>
              </a:rPr>
              <a:t>Property Assessment</a:t>
            </a:r>
          </a:p>
        </p:txBody>
      </p:sp>
      <p:sp>
        <p:nvSpPr>
          <p:cNvPr id="26" name="TextBox 26"/>
          <p:cNvSpPr txBox="1"/>
          <p:nvPr/>
        </p:nvSpPr>
        <p:spPr>
          <a:xfrm>
            <a:off x="2765471" y="6116898"/>
            <a:ext cx="3348186" cy="521335"/>
          </a:xfrm>
          <a:prstGeom prst="rect">
            <a:avLst/>
          </a:prstGeom>
        </p:spPr>
        <p:txBody>
          <a:bodyPr lIns="0" tIns="0" rIns="0" bIns="0" rtlCol="0" anchor="t">
            <a:spAutoFit/>
          </a:bodyPr>
          <a:lstStyle/>
          <a:p>
            <a:pPr algn="l">
              <a:lnSpc>
                <a:spcPts val="4340"/>
              </a:lnSpc>
              <a:spcBef>
                <a:spcPct val="0"/>
              </a:spcBef>
            </a:pPr>
            <a:r>
              <a:rPr lang="en-US" sz="3100" b="1" spc="31">
                <a:solidFill>
                  <a:srgbClr val="000000"/>
                </a:solidFill>
                <a:latin typeface="TT Norms Bold"/>
                <a:ea typeface="TT Norms Bold"/>
                <a:cs typeface="TT Norms Bold"/>
                <a:sym typeface="TT Norms Bold"/>
              </a:rPr>
              <a:t>Local Purpose Tax</a:t>
            </a:r>
          </a:p>
        </p:txBody>
      </p:sp>
      <p:sp>
        <p:nvSpPr>
          <p:cNvPr id="27" name="TextBox 27"/>
          <p:cNvSpPr txBox="1"/>
          <p:nvPr/>
        </p:nvSpPr>
        <p:spPr>
          <a:xfrm>
            <a:off x="2765471" y="7329748"/>
            <a:ext cx="4496480" cy="1064260"/>
          </a:xfrm>
          <a:prstGeom prst="rect">
            <a:avLst/>
          </a:prstGeom>
        </p:spPr>
        <p:txBody>
          <a:bodyPr lIns="0" tIns="0" rIns="0" bIns="0" rtlCol="0" anchor="t">
            <a:spAutoFit/>
          </a:bodyPr>
          <a:lstStyle/>
          <a:p>
            <a:pPr algn="l">
              <a:lnSpc>
                <a:spcPts val="4340"/>
              </a:lnSpc>
              <a:spcBef>
                <a:spcPct val="0"/>
              </a:spcBef>
            </a:pPr>
            <a:r>
              <a:rPr lang="en-US" sz="3100" b="1" spc="31">
                <a:solidFill>
                  <a:srgbClr val="000000"/>
                </a:solidFill>
                <a:latin typeface="TT Norms Bold"/>
                <a:ea typeface="TT Norms Bold"/>
                <a:cs typeface="TT Norms Bold"/>
                <a:sym typeface="TT Norms Bold"/>
              </a:rPr>
              <a:t>Local Purpose Tax Change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94275" y="1584642"/>
            <a:ext cx="5179102" cy="517910"/>
          </a:xfrm>
          <a:custGeom>
            <a:avLst/>
            <a:gdLst/>
            <a:ahLst/>
            <a:cxnLst/>
            <a:rect l="l" t="t" r="r" b="b"/>
            <a:pathLst>
              <a:path w="5179102" h="517910">
                <a:moveTo>
                  <a:pt x="0" y="0"/>
                </a:moveTo>
                <a:lnTo>
                  <a:pt x="5179102" y="0"/>
                </a:lnTo>
                <a:lnTo>
                  <a:pt x="5179102" y="517910"/>
                </a:lnTo>
                <a:lnTo>
                  <a:pt x="0" y="517910"/>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255229">
            <a:off x="-1045875" y="9632414"/>
            <a:ext cx="21078250" cy="3387085"/>
            <a:chOff x="0" y="0"/>
            <a:chExt cx="5551473" cy="892072"/>
          </a:xfrm>
        </p:grpSpPr>
        <p:sp>
          <p:nvSpPr>
            <p:cNvPr id="4" name="Freeform 4"/>
            <p:cNvSpPr/>
            <p:nvPr/>
          </p:nvSpPr>
          <p:spPr>
            <a:xfrm>
              <a:off x="0" y="0"/>
              <a:ext cx="5551474" cy="892072"/>
            </a:xfrm>
            <a:custGeom>
              <a:avLst/>
              <a:gdLst/>
              <a:ahLst/>
              <a:cxnLst/>
              <a:rect l="l" t="t" r="r" b="b"/>
              <a:pathLst>
                <a:path w="5551474" h="892072">
                  <a:moveTo>
                    <a:pt x="0" y="0"/>
                  </a:moveTo>
                  <a:lnTo>
                    <a:pt x="5551474" y="0"/>
                  </a:lnTo>
                  <a:lnTo>
                    <a:pt x="5551474" y="892072"/>
                  </a:lnTo>
                  <a:lnTo>
                    <a:pt x="0" y="892072"/>
                  </a:lnTo>
                  <a:close/>
                </a:path>
              </a:pathLst>
            </a:custGeom>
            <a:solidFill>
              <a:srgbClr val="0B2B40"/>
            </a:solidFill>
          </p:spPr>
        </p:sp>
        <p:sp>
          <p:nvSpPr>
            <p:cNvPr id="5" name="TextBox 5"/>
            <p:cNvSpPr txBox="1"/>
            <p:nvPr/>
          </p:nvSpPr>
          <p:spPr>
            <a:xfrm>
              <a:off x="0" y="-47625"/>
              <a:ext cx="5551473" cy="939697"/>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rot="5400000">
            <a:off x="-178825" y="9848611"/>
            <a:ext cx="1468900" cy="585204"/>
          </a:xfrm>
          <a:custGeom>
            <a:avLst/>
            <a:gdLst/>
            <a:ahLst/>
            <a:cxnLst/>
            <a:rect l="l" t="t" r="r" b="b"/>
            <a:pathLst>
              <a:path w="1468900" h="585204">
                <a:moveTo>
                  <a:pt x="0" y="0"/>
                </a:moveTo>
                <a:lnTo>
                  <a:pt x="1468900" y="0"/>
                </a:lnTo>
                <a:lnTo>
                  <a:pt x="1468900" y="585204"/>
                </a:lnTo>
                <a:lnTo>
                  <a:pt x="0" y="585204"/>
                </a:lnTo>
                <a:lnTo>
                  <a:pt x="0" y="0"/>
                </a:lnTo>
                <a:close/>
              </a:path>
            </a:pathLst>
          </a:custGeom>
          <a:blipFill>
            <a:blip r:embed="rId4">
              <a:extLst>
                <a:ext uri="{96DAC541-7B7A-43D3-8B79-37D633B846F1}">
                  <asvg:svgBlip xmlns:asvg="http://schemas.microsoft.com/office/drawing/2016/SVG/main" r:embed="rId5"/>
                </a:ext>
              </a:extLst>
            </a:blip>
            <a:stretch>
              <a:fillRect l="-169653" t="-119975"/>
            </a:stretch>
          </a:blipFill>
        </p:spPr>
      </p:sp>
      <p:sp>
        <p:nvSpPr>
          <p:cNvPr id="7" name="Freeform 7"/>
          <p:cNvSpPr/>
          <p:nvPr/>
        </p:nvSpPr>
        <p:spPr>
          <a:xfrm rot="5400000" flipV="1">
            <a:off x="17553550" y="929773"/>
            <a:ext cx="1468900" cy="585204"/>
          </a:xfrm>
          <a:custGeom>
            <a:avLst/>
            <a:gdLst/>
            <a:ahLst/>
            <a:cxnLst/>
            <a:rect l="l" t="t" r="r" b="b"/>
            <a:pathLst>
              <a:path w="1468900" h="585204">
                <a:moveTo>
                  <a:pt x="0" y="585204"/>
                </a:moveTo>
                <a:lnTo>
                  <a:pt x="1468900" y="585204"/>
                </a:lnTo>
                <a:lnTo>
                  <a:pt x="1468900" y="0"/>
                </a:lnTo>
                <a:lnTo>
                  <a:pt x="0" y="0"/>
                </a:lnTo>
                <a:lnTo>
                  <a:pt x="0" y="585204"/>
                </a:lnTo>
                <a:close/>
              </a:path>
            </a:pathLst>
          </a:custGeom>
          <a:blipFill>
            <a:blip r:embed="rId6">
              <a:extLst>
                <a:ext uri="{96DAC541-7B7A-43D3-8B79-37D633B846F1}">
                  <asvg:svgBlip xmlns:asvg="http://schemas.microsoft.com/office/drawing/2016/SVG/main" r:embed="rId7"/>
                </a:ext>
              </a:extLst>
            </a:blip>
            <a:stretch>
              <a:fillRect l="-169653" t="-119975"/>
            </a:stretch>
          </a:blipFill>
        </p:spPr>
      </p:sp>
      <p:sp>
        <p:nvSpPr>
          <p:cNvPr id="8" name="Freeform 8"/>
          <p:cNvSpPr/>
          <p:nvPr/>
        </p:nvSpPr>
        <p:spPr>
          <a:xfrm rot="8738986">
            <a:off x="-1153362" y="-813832"/>
            <a:ext cx="2306724" cy="1854029"/>
          </a:xfrm>
          <a:custGeom>
            <a:avLst/>
            <a:gdLst/>
            <a:ahLst/>
            <a:cxnLst/>
            <a:rect l="l" t="t" r="r" b="b"/>
            <a:pathLst>
              <a:path w="2306724" h="1854029">
                <a:moveTo>
                  <a:pt x="0" y="0"/>
                </a:moveTo>
                <a:lnTo>
                  <a:pt x="2306724" y="0"/>
                </a:lnTo>
                <a:lnTo>
                  <a:pt x="2306724" y="1854029"/>
                </a:lnTo>
                <a:lnTo>
                  <a:pt x="0" y="18540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854917">
            <a:off x="17558232" y="9308006"/>
            <a:ext cx="915121" cy="1247183"/>
          </a:xfrm>
          <a:custGeom>
            <a:avLst/>
            <a:gdLst/>
            <a:ahLst/>
            <a:cxnLst/>
            <a:rect l="l" t="t" r="r" b="b"/>
            <a:pathLst>
              <a:path w="915121" h="1247183">
                <a:moveTo>
                  <a:pt x="0" y="0"/>
                </a:moveTo>
                <a:lnTo>
                  <a:pt x="915121" y="0"/>
                </a:lnTo>
                <a:lnTo>
                  <a:pt x="915121" y="1247184"/>
                </a:lnTo>
                <a:lnTo>
                  <a:pt x="0" y="1247184"/>
                </a:lnTo>
                <a:lnTo>
                  <a:pt x="0" y="0"/>
                </a:lnTo>
                <a:close/>
              </a:path>
            </a:pathLst>
          </a:custGeom>
          <a:blipFill>
            <a:blip r:embed="rId10">
              <a:alphaModFix amt="5000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4579351" y="826260"/>
            <a:ext cx="8960632" cy="955675"/>
          </a:xfrm>
          <a:prstGeom prst="rect">
            <a:avLst/>
          </a:prstGeom>
        </p:spPr>
        <p:txBody>
          <a:bodyPr lIns="0" tIns="0" rIns="0" bIns="0" rtlCol="0" anchor="t">
            <a:spAutoFit/>
          </a:bodyPr>
          <a:lstStyle/>
          <a:p>
            <a:pPr algn="ctr">
              <a:lnSpc>
                <a:spcPts val="7474"/>
              </a:lnSpc>
            </a:pPr>
            <a:r>
              <a:rPr lang="en-US" sz="6499" b="1">
                <a:solidFill>
                  <a:srgbClr val="0B2B40"/>
                </a:solidFill>
                <a:latin typeface="TT Norms Bold"/>
                <a:ea typeface="TT Norms Bold"/>
                <a:cs typeface="TT Norms Bold"/>
                <a:sym typeface="TT Norms Bold"/>
              </a:rPr>
              <a:t>TAX LEVY HISTORY</a:t>
            </a:r>
          </a:p>
        </p:txBody>
      </p:sp>
      <p:sp>
        <p:nvSpPr>
          <p:cNvPr id="11" name="TextBox 11"/>
          <p:cNvSpPr txBox="1"/>
          <p:nvPr/>
        </p:nvSpPr>
        <p:spPr>
          <a:xfrm>
            <a:off x="2037313" y="4046666"/>
            <a:ext cx="3728587"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2025</a:t>
            </a:r>
          </a:p>
        </p:txBody>
      </p:sp>
      <p:sp>
        <p:nvSpPr>
          <p:cNvPr id="12" name="TextBox 12"/>
          <p:cNvSpPr txBox="1"/>
          <p:nvPr/>
        </p:nvSpPr>
        <p:spPr>
          <a:xfrm>
            <a:off x="2085245" y="3348301"/>
            <a:ext cx="3632724" cy="809627"/>
          </a:xfrm>
          <a:prstGeom prst="rect">
            <a:avLst/>
          </a:prstGeom>
        </p:spPr>
        <p:txBody>
          <a:bodyPr lIns="0" tIns="0" rIns="0" bIns="0" rtlCol="0" anchor="t">
            <a:spAutoFit/>
          </a:bodyPr>
          <a:lstStyle/>
          <a:p>
            <a:pPr algn="ctr">
              <a:lnSpc>
                <a:spcPts val="6749"/>
              </a:lnSpc>
            </a:pPr>
            <a:r>
              <a:rPr lang="en-US" sz="4499" b="1" spc="44">
                <a:solidFill>
                  <a:srgbClr val="0B2B40"/>
                </a:solidFill>
                <a:latin typeface="TT Norms Bold"/>
                <a:ea typeface="TT Norms Bold"/>
                <a:cs typeface="TT Norms Bold"/>
                <a:sym typeface="TT Norms Bold"/>
              </a:rPr>
              <a:t>Year</a:t>
            </a:r>
          </a:p>
        </p:txBody>
      </p:sp>
      <p:sp>
        <p:nvSpPr>
          <p:cNvPr id="13" name="TextBox 13"/>
          <p:cNvSpPr txBox="1"/>
          <p:nvPr/>
        </p:nvSpPr>
        <p:spPr>
          <a:xfrm>
            <a:off x="6565666" y="4045146"/>
            <a:ext cx="5686503" cy="613410"/>
          </a:xfrm>
          <a:prstGeom prst="rect">
            <a:avLst/>
          </a:prstGeom>
        </p:spPr>
        <p:txBody>
          <a:bodyPr lIns="0" tIns="0" rIns="0" bIns="0" rtlCol="0" anchor="t">
            <a:spAutoFit/>
          </a:bodyPr>
          <a:lstStyle/>
          <a:p>
            <a:pPr algn="ctr">
              <a:lnSpc>
                <a:spcPts val="5039"/>
              </a:lnSpc>
            </a:pPr>
            <a:r>
              <a:rPr lang="en-US" sz="3599" spc="17" dirty="0">
                <a:solidFill>
                  <a:srgbClr val="0B2B40"/>
                </a:solidFill>
                <a:latin typeface="TT Norms"/>
                <a:ea typeface="TT Norms"/>
                <a:cs typeface="TT Norms"/>
                <a:sym typeface="TT Norms"/>
              </a:rPr>
              <a:t>$36,715,100 (Introduced)</a:t>
            </a:r>
          </a:p>
        </p:txBody>
      </p:sp>
      <p:sp>
        <p:nvSpPr>
          <p:cNvPr id="14" name="TextBox 14"/>
          <p:cNvSpPr txBox="1"/>
          <p:nvPr/>
        </p:nvSpPr>
        <p:spPr>
          <a:xfrm>
            <a:off x="7245024" y="3348301"/>
            <a:ext cx="3632724" cy="809627"/>
          </a:xfrm>
          <a:prstGeom prst="rect">
            <a:avLst/>
          </a:prstGeom>
        </p:spPr>
        <p:txBody>
          <a:bodyPr lIns="0" tIns="0" rIns="0" bIns="0" rtlCol="0" anchor="t">
            <a:spAutoFit/>
          </a:bodyPr>
          <a:lstStyle/>
          <a:p>
            <a:pPr algn="ctr">
              <a:lnSpc>
                <a:spcPts val="6749"/>
              </a:lnSpc>
            </a:pPr>
            <a:r>
              <a:rPr lang="en-US" sz="4499" b="1" spc="44">
                <a:solidFill>
                  <a:srgbClr val="0B2B40"/>
                </a:solidFill>
                <a:latin typeface="TT Norms Bold"/>
                <a:ea typeface="TT Norms Bold"/>
                <a:cs typeface="TT Norms Bold"/>
                <a:sym typeface="TT Norms Bold"/>
              </a:rPr>
              <a:t>Amount</a:t>
            </a:r>
          </a:p>
        </p:txBody>
      </p:sp>
      <p:sp>
        <p:nvSpPr>
          <p:cNvPr id="15" name="TextBox 15"/>
          <p:cNvSpPr txBox="1"/>
          <p:nvPr/>
        </p:nvSpPr>
        <p:spPr>
          <a:xfrm>
            <a:off x="12408449" y="3348301"/>
            <a:ext cx="3632724" cy="809627"/>
          </a:xfrm>
          <a:prstGeom prst="rect">
            <a:avLst/>
          </a:prstGeom>
        </p:spPr>
        <p:txBody>
          <a:bodyPr lIns="0" tIns="0" rIns="0" bIns="0" rtlCol="0" anchor="t">
            <a:spAutoFit/>
          </a:bodyPr>
          <a:lstStyle/>
          <a:p>
            <a:pPr algn="ctr">
              <a:lnSpc>
                <a:spcPts val="6749"/>
              </a:lnSpc>
            </a:pPr>
            <a:r>
              <a:rPr lang="en-US" sz="4499" b="1" spc="44">
                <a:solidFill>
                  <a:srgbClr val="0B2B40"/>
                </a:solidFill>
                <a:latin typeface="TT Norms Bold"/>
                <a:ea typeface="TT Norms Bold"/>
                <a:cs typeface="TT Norms Bold"/>
                <a:sym typeface="TT Norms Bold"/>
              </a:rPr>
              <a:t>Increase</a:t>
            </a:r>
          </a:p>
        </p:txBody>
      </p:sp>
      <p:sp>
        <p:nvSpPr>
          <p:cNvPr id="16" name="TextBox 16"/>
          <p:cNvSpPr txBox="1"/>
          <p:nvPr/>
        </p:nvSpPr>
        <p:spPr>
          <a:xfrm>
            <a:off x="2037313" y="4545775"/>
            <a:ext cx="3728587"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2024</a:t>
            </a:r>
          </a:p>
        </p:txBody>
      </p:sp>
      <p:sp>
        <p:nvSpPr>
          <p:cNvPr id="17" name="TextBox 17"/>
          <p:cNvSpPr txBox="1"/>
          <p:nvPr/>
        </p:nvSpPr>
        <p:spPr>
          <a:xfrm>
            <a:off x="2033876" y="5044884"/>
            <a:ext cx="3728587"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2023</a:t>
            </a:r>
          </a:p>
        </p:txBody>
      </p:sp>
      <p:sp>
        <p:nvSpPr>
          <p:cNvPr id="18" name="TextBox 18"/>
          <p:cNvSpPr txBox="1"/>
          <p:nvPr/>
        </p:nvSpPr>
        <p:spPr>
          <a:xfrm>
            <a:off x="2033876" y="5543993"/>
            <a:ext cx="3728587"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2022</a:t>
            </a:r>
          </a:p>
        </p:txBody>
      </p:sp>
      <p:sp>
        <p:nvSpPr>
          <p:cNvPr id="19" name="TextBox 19"/>
          <p:cNvSpPr txBox="1"/>
          <p:nvPr/>
        </p:nvSpPr>
        <p:spPr>
          <a:xfrm>
            <a:off x="2033876" y="6043102"/>
            <a:ext cx="3728587"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2021</a:t>
            </a:r>
          </a:p>
        </p:txBody>
      </p:sp>
      <p:sp>
        <p:nvSpPr>
          <p:cNvPr id="20" name="TextBox 20"/>
          <p:cNvSpPr txBox="1"/>
          <p:nvPr/>
        </p:nvSpPr>
        <p:spPr>
          <a:xfrm>
            <a:off x="2037313" y="6542212"/>
            <a:ext cx="3728587"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2020</a:t>
            </a:r>
          </a:p>
        </p:txBody>
      </p:sp>
      <p:sp>
        <p:nvSpPr>
          <p:cNvPr id="21" name="TextBox 21"/>
          <p:cNvSpPr txBox="1"/>
          <p:nvPr/>
        </p:nvSpPr>
        <p:spPr>
          <a:xfrm>
            <a:off x="7200739" y="4544255"/>
            <a:ext cx="3721294"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$36,039,726</a:t>
            </a:r>
          </a:p>
        </p:txBody>
      </p:sp>
      <p:sp>
        <p:nvSpPr>
          <p:cNvPr id="22" name="TextBox 22"/>
          <p:cNvSpPr txBox="1"/>
          <p:nvPr/>
        </p:nvSpPr>
        <p:spPr>
          <a:xfrm>
            <a:off x="7200739" y="5044884"/>
            <a:ext cx="3721294"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$35,333,731</a:t>
            </a:r>
          </a:p>
        </p:txBody>
      </p:sp>
      <p:sp>
        <p:nvSpPr>
          <p:cNvPr id="23" name="TextBox 23"/>
          <p:cNvSpPr txBox="1"/>
          <p:nvPr/>
        </p:nvSpPr>
        <p:spPr>
          <a:xfrm>
            <a:off x="7200739" y="5543993"/>
            <a:ext cx="3721294"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$34,641,047</a:t>
            </a:r>
          </a:p>
        </p:txBody>
      </p:sp>
      <p:sp>
        <p:nvSpPr>
          <p:cNvPr id="24" name="TextBox 24"/>
          <p:cNvSpPr txBox="1"/>
          <p:nvPr/>
        </p:nvSpPr>
        <p:spPr>
          <a:xfrm>
            <a:off x="7200739" y="6043102"/>
            <a:ext cx="3721294"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$34,268,855</a:t>
            </a:r>
          </a:p>
        </p:txBody>
      </p:sp>
      <p:sp>
        <p:nvSpPr>
          <p:cNvPr id="25" name="TextBox 25"/>
          <p:cNvSpPr txBox="1"/>
          <p:nvPr/>
        </p:nvSpPr>
        <p:spPr>
          <a:xfrm>
            <a:off x="7200739" y="6542212"/>
            <a:ext cx="3721294"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$33,646,397</a:t>
            </a:r>
          </a:p>
        </p:txBody>
      </p:sp>
      <p:sp>
        <p:nvSpPr>
          <p:cNvPr id="26" name="TextBox 26"/>
          <p:cNvSpPr txBox="1"/>
          <p:nvPr/>
        </p:nvSpPr>
        <p:spPr>
          <a:xfrm>
            <a:off x="12364164" y="4045146"/>
            <a:ext cx="3721294" cy="613410"/>
          </a:xfrm>
          <a:prstGeom prst="rect">
            <a:avLst/>
          </a:prstGeom>
        </p:spPr>
        <p:txBody>
          <a:bodyPr lIns="0" tIns="0" rIns="0" bIns="0" rtlCol="0" anchor="t">
            <a:spAutoFit/>
          </a:bodyPr>
          <a:lstStyle/>
          <a:p>
            <a:pPr algn="ctr">
              <a:lnSpc>
                <a:spcPts val="5039"/>
              </a:lnSpc>
            </a:pPr>
            <a:r>
              <a:rPr lang="en-US" sz="3599" spc="17" dirty="0">
                <a:solidFill>
                  <a:srgbClr val="0B2B40"/>
                </a:solidFill>
                <a:latin typeface="TT Norms"/>
                <a:ea typeface="TT Norms"/>
                <a:cs typeface="TT Norms"/>
                <a:sym typeface="TT Norms"/>
              </a:rPr>
              <a:t>$675,374 – 1.9%</a:t>
            </a:r>
          </a:p>
        </p:txBody>
      </p:sp>
      <p:sp>
        <p:nvSpPr>
          <p:cNvPr id="27" name="TextBox 27"/>
          <p:cNvSpPr txBox="1"/>
          <p:nvPr/>
        </p:nvSpPr>
        <p:spPr>
          <a:xfrm>
            <a:off x="12364164" y="4544255"/>
            <a:ext cx="3721294"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$705,995 - 2.0%</a:t>
            </a:r>
          </a:p>
        </p:txBody>
      </p:sp>
      <p:sp>
        <p:nvSpPr>
          <p:cNvPr id="28" name="TextBox 28"/>
          <p:cNvSpPr txBox="1"/>
          <p:nvPr/>
        </p:nvSpPr>
        <p:spPr>
          <a:xfrm>
            <a:off x="12364164" y="5044884"/>
            <a:ext cx="3721294"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$692,684 - 2.0%</a:t>
            </a:r>
          </a:p>
        </p:txBody>
      </p:sp>
      <p:sp>
        <p:nvSpPr>
          <p:cNvPr id="29" name="TextBox 29"/>
          <p:cNvSpPr txBox="1"/>
          <p:nvPr/>
        </p:nvSpPr>
        <p:spPr>
          <a:xfrm>
            <a:off x="12364164" y="5543993"/>
            <a:ext cx="3721294"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$372,192 - 1.08%</a:t>
            </a:r>
          </a:p>
        </p:txBody>
      </p:sp>
      <p:sp>
        <p:nvSpPr>
          <p:cNvPr id="30" name="TextBox 30"/>
          <p:cNvSpPr txBox="1"/>
          <p:nvPr/>
        </p:nvSpPr>
        <p:spPr>
          <a:xfrm>
            <a:off x="12364164" y="6043102"/>
            <a:ext cx="3721294"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$622,458 - 1.85%</a:t>
            </a:r>
          </a:p>
        </p:txBody>
      </p:sp>
      <p:sp>
        <p:nvSpPr>
          <p:cNvPr id="31" name="TextBox 31"/>
          <p:cNvSpPr txBox="1"/>
          <p:nvPr/>
        </p:nvSpPr>
        <p:spPr>
          <a:xfrm>
            <a:off x="12364164" y="6542212"/>
            <a:ext cx="3721294" cy="613410"/>
          </a:xfrm>
          <a:prstGeom prst="rect">
            <a:avLst/>
          </a:prstGeom>
        </p:spPr>
        <p:txBody>
          <a:bodyPr lIns="0" tIns="0" rIns="0" bIns="0" rtlCol="0" anchor="t">
            <a:spAutoFit/>
          </a:bodyPr>
          <a:lstStyle/>
          <a:p>
            <a:pPr algn="ctr">
              <a:lnSpc>
                <a:spcPts val="5039"/>
              </a:lnSpc>
            </a:pPr>
            <a:r>
              <a:rPr lang="en-US" sz="3599" spc="17">
                <a:solidFill>
                  <a:srgbClr val="0B2B40"/>
                </a:solidFill>
                <a:latin typeface="TT Norms"/>
                <a:ea typeface="TT Norms"/>
                <a:cs typeface="TT Norms"/>
                <a:sym typeface="TT Norms"/>
              </a:rPr>
              <a:t>$645,087 - 1.95%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100000">
            <a:off x="16402830" y="8873846"/>
            <a:ext cx="3388486" cy="2924259"/>
            <a:chOff x="0" y="0"/>
            <a:chExt cx="758751" cy="654801"/>
          </a:xfrm>
        </p:grpSpPr>
        <p:sp>
          <p:nvSpPr>
            <p:cNvPr id="3" name="Freeform 3"/>
            <p:cNvSpPr/>
            <p:nvPr/>
          </p:nvSpPr>
          <p:spPr>
            <a:xfrm>
              <a:off x="54528" y="0"/>
              <a:ext cx="649696" cy="575793"/>
            </a:xfrm>
            <a:custGeom>
              <a:avLst/>
              <a:gdLst/>
              <a:ahLst/>
              <a:cxnLst/>
              <a:rect l="l" t="t" r="r" b="b"/>
              <a:pathLst>
                <a:path w="649696" h="575793">
                  <a:moveTo>
                    <a:pt x="393571" y="536185"/>
                  </a:moveTo>
                  <a:lnTo>
                    <a:pt x="635500" y="118616"/>
                  </a:lnTo>
                  <a:cubicBezTo>
                    <a:pt x="649661" y="94174"/>
                    <a:pt x="649695" y="64031"/>
                    <a:pt x="635590" y="39556"/>
                  </a:cubicBezTo>
                  <a:cubicBezTo>
                    <a:pt x="621484" y="15082"/>
                    <a:pt x="595385" y="0"/>
                    <a:pt x="567137" y="0"/>
                  </a:cubicBezTo>
                  <a:lnTo>
                    <a:pt x="82558" y="0"/>
                  </a:lnTo>
                  <a:cubicBezTo>
                    <a:pt x="54310" y="0"/>
                    <a:pt x="28211" y="15082"/>
                    <a:pt x="14105" y="39556"/>
                  </a:cubicBezTo>
                  <a:cubicBezTo>
                    <a:pt x="0" y="64031"/>
                    <a:pt x="34" y="94174"/>
                    <a:pt x="14195" y="118616"/>
                  </a:cubicBezTo>
                  <a:lnTo>
                    <a:pt x="256124" y="536185"/>
                  </a:lnTo>
                  <a:cubicBezTo>
                    <a:pt x="270328" y="560700"/>
                    <a:pt x="296515" y="575793"/>
                    <a:pt x="324847" y="575793"/>
                  </a:cubicBezTo>
                  <a:cubicBezTo>
                    <a:pt x="353180" y="575793"/>
                    <a:pt x="379367" y="560700"/>
                    <a:pt x="393571" y="536185"/>
                  </a:cubicBezTo>
                  <a:close/>
                </a:path>
              </a:pathLst>
            </a:custGeom>
            <a:solidFill>
              <a:srgbClr val="0B2B40"/>
            </a:solidFill>
          </p:spPr>
        </p:sp>
        <p:sp>
          <p:nvSpPr>
            <p:cNvPr id="4" name="TextBox 4"/>
            <p:cNvSpPr txBox="1"/>
            <p:nvPr/>
          </p:nvSpPr>
          <p:spPr>
            <a:xfrm>
              <a:off x="118555" y="-853"/>
              <a:ext cx="521641" cy="351640"/>
            </a:xfrm>
            <a:prstGeom prst="rect">
              <a:avLst/>
            </a:prstGeom>
          </p:spPr>
          <p:txBody>
            <a:bodyPr lIns="50800" tIns="50800" rIns="50800" bIns="50800" rtlCol="0" anchor="ctr"/>
            <a:lstStyle/>
            <a:p>
              <a:pPr algn="ctr">
                <a:lnSpc>
                  <a:spcPts val="3500"/>
                </a:lnSpc>
              </a:pPr>
              <a:endParaRPr/>
            </a:p>
          </p:txBody>
        </p:sp>
      </p:grpSp>
      <p:grpSp>
        <p:nvGrpSpPr>
          <p:cNvPr id="5" name="Group 5"/>
          <p:cNvGrpSpPr/>
          <p:nvPr/>
        </p:nvGrpSpPr>
        <p:grpSpPr>
          <a:xfrm rot="-7644254">
            <a:off x="-1694243" y="8829294"/>
            <a:ext cx="3388486" cy="2924259"/>
            <a:chOff x="0" y="0"/>
            <a:chExt cx="758751" cy="654801"/>
          </a:xfrm>
        </p:grpSpPr>
        <p:sp>
          <p:nvSpPr>
            <p:cNvPr id="6" name="Freeform 6"/>
            <p:cNvSpPr/>
            <p:nvPr/>
          </p:nvSpPr>
          <p:spPr>
            <a:xfrm>
              <a:off x="54528" y="0"/>
              <a:ext cx="649696" cy="575793"/>
            </a:xfrm>
            <a:custGeom>
              <a:avLst/>
              <a:gdLst/>
              <a:ahLst/>
              <a:cxnLst/>
              <a:rect l="l" t="t" r="r" b="b"/>
              <a:pathLst>
                <a:path w="649696" h="575793">
                  <a:moveTo>
                    <a:pt x="393571" y="536185"/>
                  </a:moveTo>
                  <a:lnTo>
                    <a:pt x="635500" y="118616"/>
                  </a:lnTo>
                  <a:cubicBezTo>
                    <a:pt x="649661" y="94174"/>
                    <a:pt x="649695" y="64031"/>
                    <a:pt x="635590" y="39556"/>
                  </a:cubicBezTo>
                  <a:cubicBezTo>
                    <a:pt x="621484" y="15082"/>
                    <a:pt x="595385" y="0"/>
                    <a:pt x="567137" y="0"/>
                  </a:cubicBezTo>
                  <a:lnTo>
                    <a:pt x="82558" y="0"/>
                  </a:lnTo>
                  <a:cubicBezTo>
                    <a:pt x="54310" y="0"/>
                    <a:pt x="28211" y="15082"/>
                    <a:pt x="14105" y="39556"/>
                  </a:cubicBezTo>
                  <a:cubicBezTo>
                    <a:pt x="0" y="64031"/>
                    <a:pt x="34" y="94174"/>
                    <a:pt x="14195" y="118616"/>
                  </a:cubicBezTo>
                  <a:lnTo>
                    <a:pt x="256124" y="536185"/>
                  </a:lnTo>
                  <a:cubicBezTo>
                    <a:pt x="270328" y="560700"/>
                    <a:pt x="296515" y="575793"/>
                    <a:pt x="324847" y="575793"/>
                  </a:cubicBezTo>
                  <a:cubicBezTo>
                    <a:pt x="353180" y="575793"/>
                    <a:pt x="379367" y="560700"/>
                    <a:pt x="393571" y="536185"/>
                  </a:cubicBezTo>
                  <a:close/>
                </a:path>
              </a:pathLst>
            </a:custGeom>
            <a:solidFill>
              <a:srgbClr val="0B2B40"/>
            </a:solidFill>
          </p:spPr>
        </p:sp>
        <p:sp>
          <p:nvSpPr>
            <p:cNvPr id="7" name="TextBox 7"/>
            <p:cNvSpPr txBox="1"/>
            <p:nvPr/>
          </p:nvSpPr>
          <p:spPr>
            <a:xfrm>
              <a:off x="118555" y="-853"/>
              <a:ext cx="521641" cy="351640"/>
            </a:xfrm>
            <a:prstGeom prst="rect">
              <a:avLst/>
            </a:prstGeom>
          </p:spPr>
          <p:txBody>
            <a:bodyPr lIns="50800" tIns="50800" rIns="50800" bIns="50800" rtlCol="0" anchor="ctr"/>
            <a:lstStyle/>
            <a:p>
              <a:pPr algn="ctr">
                <a:lnSpc>
                  <a:spcPts val="3500"/>
                </a:lnSpc>
              </a:pPr>
              <a:endParaRPr/>
            </a:p>
          </p:txBody>
        </p:sp>
      </p:grpSp>
      <p:sp>
        <p:nvSpPr>
          <p:cNvPr id="8" name="Freeform 8"/>
          <p:cNvSpPr/>
          <p:nvPr/>
        </p:nvSpPr>
        <p:spPr>
          <a:xfrm rot="-372252">
            <a:off x="-383912" y="9519869"/>
            <a:ext cx="1163336" cy="1585466"/>
          </a:xfrm>
          <a:custGeom>
            <a:avLst/>
            <a:gdLst/>
            <a:ahLst/>
            <a:cxnLst/>
            <a:rect l="l" t="t" r="r" b="b"/>
            <a:pathLst>
              <a:path w="1163336" h="1585466">
                <a:moveTo>
                  <a:pt x="0" y="0"/>
                </a:moveTo>
                <a:lnTo>
                  <a:pt x="1163336" y="0"/>
                </a:lnTo>
                <a:lnTo>
                  <a:pt x="1163336" y="1585466"/>
                </a:lnTo>
                <a:lnTo>
                  <a:pt x="0" y="1585466"/>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9" name="Freeform 9"/>
          <p:cNvSpPr/>
          <p:nvPr/>
        </p:nvSpPr>
        <p:spPr>
          <a:xfrm rot="7840671">
            <a:off x="-696193" y="-595722"/>
            <a:ext cx="3115765" cy="1666934"/>
          </a:xfrm>
          <a:custGeom>
            <a:avLst/>
            <a:gdLst/>
            <a:ahLst/>
            <a:cxnLst/>
            <a:rect l="l" t="t" r="r" b="b"/>
            <a:pathLst>
              <a:path w="3115765" h="1666934">
                <a:moveTo>
                  <a:pt x="0" y="0"/>
                </a:moveTo>
                <a:lnTo>
                  <a:pt x="3115765" y="0"/>
                </a:lnTo>
                <a:lnTo>
                  <a:pt x="3115765" y="1666934"/>
                </a:lnTo>
                <a:lnTo>
                  <a:pt x="0" y="1666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8100000">
            <a:off x="16741930" y="17070"/>
            <a:ext cx="2710286" cy="1693929"/>
          </a:xfrm>
          <a:custGeom>
            <a:avLst/>
            <a:gdLst/>
            <a:ahLst/>
            <a:cxnLst/>
            <a:rect l="l" t="t" r="r" b="b"/>
            <a:pathLst>
              <a:path w="2710286" h="1693929">
                <a:moveTo>
                  <a:pt x="0" y="0"/>
                </a:moveTo>
                <a:lnTo>
                  <a:pt x="2710286" y="0"/>
                </a:lnTo>
                <a:lnTo>
                  <a:pt x="2710286" y="1693929"/>
                </a:lnTo>
                <a:lnTo>
                  <a:pt x="0" y="16939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541315">
            <a:off x="17277699" y="9519869"/>
            <a:ext cx="1163336" cy="1585466"/>
          </a:xfrm>
          <a:custGeom>
            <a:avLst/>
            <a:gdLst/>
            <a:ahLst/>
            <a:cxnLst/>
            <a:rect l="l" t="t" r="r" b="b"/>
            <a:pathLst>
              <a:path w="1163336" h="1585466">
                <a:moveTo>
                  <a:pt x="0" y="0"/>
                </a:moveTo>
                <a:lnTo>
                  <a:pt x="1163336" y="0"/>
                </a:lnTo>
                <a:lnTo>
                  <a:pt x="1163336" y="1585466"/>
                </a:lnTo>
                <a:lnTo>
                  <a:pt x="0" y="1585466"/>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3127350" y="565150"/>
            <a:ext cx="12033299" cy="955675"/>
          </a:xfrm>
          <a:prstGeom prst="rect">
            <a:avLst/>
          </a:prstGeom>
        </p:spPr>
        <p:txBody>
          <a:bodyPr lIns="0" tIns="0" rIns="0" bIns="0" rtlCol="0" anchor="t">
            <a:spAutoFit/>
          </a:bodyPr>
          <a:lstStyle/>
          <a:p>
            <a:pPr algn="ctr">
              <a:lnSpc>
                <a:spcPts val="7474"/>
              </a:lnSpc>
            </a:pPr>
            <a:r>
              <a:rPr lang="en-US" sz="6499" b="1">
                <a:solidFill>
                  <a:srgbClr val="0B2B40"/>
                </a:solidFill>
                <a:latin typeface="TT Norms Bold"/>
                <a:ea typeface="TT Norms Bold"/>
                <a:cs typeface="TT Norms Bold"/>
                <a:sym typeface="TT Norms Bold"/>
              </a:rPr>
              <a:t>2024 TAX COLLECTIONS</a:t>
            </a:r>
          </a:p>
        </p:txBody>
      </p:sp>
      <p:pic>
        <p:nvPicPr>
          <p:cNvPr id="13" name="Picture 13"/>
          <p:cNvPicPr>
            <a:picLocks noChangeAspect="1"/>
          </p:cNvPicPr>
          <p:nvPr/>
        </p:nvPicPr>
        <p:blipFill>
          <a:blip r:embed="rId8"/>
          <a:stretch>
            <a:fillRect/>
          </a:stretch>
        </p:blipFill>
        <p:spPr>
          <a:xfrm>
            <a:off x="-1531225" y="158027"/>
            <a:ext cx="21350452" cy="11957154"/>
          </a:xfrm>
          <a:prstGeom prst="rect">
            <a:avLst/>
          </a:prstGeom>
        </p:spPr>
      </p:pic>
      <p:sp>
        <p:nvSpPr>
          <p:cNvPr id="14" name="TextBox 14"/>
          <p:cNvSpPr txBox="1"/>
          <p:nvPr/>
        </p:nvSpPr>
        <p:spPr>
          <a:xfrm>
            <a:off x="2590800" y="1379135"/>
            <a:ext cx="13419683" cy="563880"/>
          </a:xfrm>
          <a:prstGeom prst="rect">
            <a:avLst/>
          </a:prstGeom>
        </p:spPr>
        <p:txBody>
          <a:bodyPr lIns="0" tIns="0" rIns="0" bIns="0" rtlCol="0" anchor="t">
            <a:spAutoFit/>
          </a:bodyPr>
          <a:lstStyle/>
          <a:p>
            <a:pPr algn="ctr">
              <a:lnSpc>
                <a:spcPts val="4620"/>
              </a:lnSpc>
              <a:spcBef>
                <a:spcPct val="0"/>
              </a:spcBef>
            </a:pPr>
            <a:r>
              <a:rPr lang="en-US" sz="3300" b="1" spc="33" dirty="0">
                <a:solidFill>
                  <a:srgbClr val="0B2B40"/>
                </a:solidFill>
                <a:latin typeface="TT Norms Bold"/>
                <a:ea typeface="TT Norms Bold"/>
                <a:cs typeface="TT Norms Bold"/>
                <a:sym typeface="TT Norms Bold"/>
              </a:rPr>
              <a:t>Where Your Taxes Go - $194,260,617 Collected By Township in 2024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807259">
            <a:off x="8698313" y="9028977"/>
            <a:ext cx="15233823" cy="10798791"/>
            <a:chOff x="0" y="0"/>
            <a:chExt cx="923726" cy="654801"/>
          </a:xfrm>
        </p:grpSpPr>
        <p:sp>
          <p:nvSpPr>
            <p:cNvPr id="3" name="Freeform 3"/>
            <p:cNvSpPr/>
            <p:nvPr/>
          </p:nvSpPr>
          <p:spPr>
            <a:xfrm>
              <a:off x="18323" y="0"/>
              <a:ext cx="887081" cy="633726"/>
            </a:xfrm>
            <a:custGeom>
              <a:avLst/>
              <a:gdLst/>
              <a:ahLst/>
              <a:cxnLst/>
              <a:rect l="l" t="t" r="r" b="b"/>
              <a:pathLst>
                <a:path w="887081" h="633726">
                  <a:moveTo>
                    <a:pt x="466974" y="621578"/>
                  </a:moveTo>
                  <a:lnTo>
                    <a:pt x="881969" y="33223"/>
                  </a:lnTo>
                  <a:cubicBezTo>
                    <a:pt x="886506" y="26790"/>
                    <a:pt x="887081" y="18365"/>
                    <a:pt x="883458" y="11376"/>
                  </a:cubicBezTo>
                  <a:cubicBezTo>
                    <a:pt x="879835" y="4387"/>
                    <a:pt x="872619" y="0"/>
                    <a:pt x="864747" y="0"/>
                  </a:cubicBezTo>
                  <a:lnTo>
                    <a:pt x="22333" y="0"/>
                  </a:lnTo>
                  <a:cubicBezTo>
                    <a:pt x="14461" y="0"/>
                    <a:pt x="7245" y="4387"/>
                    <a:pt x="3622" y="11376"/>
                  </a:cubicBezTo>
                  <a:cubicBezTo>
                    <a:pt x="0" y="18365"/>
                    <a:pt x="574" y="26790"/>
                    <a:pt x="5111" y="33223"/>
                  </a:cubicBezTo>
                  <a:lnTo>
                    <a:pt x="420106" y="621578"/>
                  </a:lnTo>
                  <a:cubicBezTo>
                    <a:pt x="425479" y="629195"/>
                    <a:pt x="434219" y="633726"/>
                    <a:pt x="443540" y="633726"/>
                  </a:cubicBezTo>
                  <a:cubicBezTo>
                    <a:pt x="452861" y="633726"/>
                    <a:pt x="461601" y="629195"/>
                    <a:pt x="466974" y="621578"/>
                  </a:cubicBezTo>
                  <a:close/>
                </a:path>
              </a:pathLst>
            </a:custGeom>
            <a:solidFill>
              <a:srgbClr val="0B2B40"/>
            </a:solidFill>
          </p:spPr>
        </p:sp>
        <p:sp>
          <p:nvSpPr>
            <p:cNvPr id="4" name="TextBox 4"/>
            <p:cNvSpPr txBox="1"/>
            <p:nvPr/>
          </p:nvSpPr>
          <p:spPr>
            <a:xfrm>
              <a:off x="144332" y="-853"/>
              <a:ext cx="635062" cy="351640"/>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rot="-2700000">
            <a:off x="-4243670" y="-483612"/>
            <a:ext cx="6914472" cy="2421655"/>
          </a:xfrm>
          <a:custGeom>
            <a:avLst/>
            <a:gdLst/>
            <a:ahLst/>
            <a:cxnLst/>
            <a:rect l="l" t="t" r="r" b="b"/>
            <a:pathLst>
              <a:path w="6914472" h="2421655">
                <a:moveTo>
                  <a:pt x="0" y="0"/>
                </a:moveTo>
                <a:lnTo>
                  <a:pt x="6914472" y="0"/>
                </a:lnTo>
                <a:lnTo>
                  <a:pt x="6914472" y="2421655"/>
                </a:lnTo>
                <a:lnTo>
                  <a:pt x="0" y="2421655"/>
                </a:lnTo>
                <a:lnTo>
                  <a:pt x="0" y="0"/>
                </a:lnTo>
                <a:close/>
              </a:path>
            </a:pathLst>
          </a:custGeom>
          <a:blipFill>
            <a:blip r:embed="rId2">
              <a:extLst>
                <a:ext uri="{96DAC541-7B7A-43D3-8B79-37D633B846F1}">
                  <asvg:svgBlip xmlns:asvg="http://schemas.microsoft.com/office/drawing/2016/SVG/main" r:embed="rId3"/>
                </a:ext>
              </a:extLst>
            </a:blip>
            <a:stretch>
              <a:fillRect t="-37961" r="-5795" b="-13831"/>
            </a:stretch>
          </a:blipFill>
        </p:spPr>
      </p:sp>
      <p:sp>
        <p:nvSpPr>
          <p:cNvPr id="6" name="Freeform 6"/>
          <p:cNvSpPr/>
          <p:nvPr/>
        </p:nvSpPr>
        <p:spPr>
          <a:xfrm rot="-8100000">
            <a:off x="16741930" y="17070"/>
            <a:ext cx="2710286" cy="1693929"/>
          </a:xfrm>
          <a:custGeom>
            <a:avLst/>
            <a:gdLst/>
            <a:ahLst/>
            <a:cxnLst/>
            <a:rect l="l" t="t" r="r" b="b"/>
            <a:pathLst>
              <a:path w="2710286" h="1693929">
                <a:moveTo>
                  <a:pt x="0" y="0"/>
                </a:moveTo>
                <a:lnTo>
                  <a:pt x="2710286" y="0"/>
                </a:lnTo>
                <a:lnTo>
                  <a:pt x="2710286" y="1693929"/>
                </a:lnTo>
                <a:lnTo>
                  <a:pt x="0" y="1693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305498" y="9523480"/>
            <a:ext cx="1674520" cy="645589"/>
          </a:xfrm>
          <a:custGeom>
            <a:avLst/>
            <a:gdLst/>
            <a:ahLst/>
            <a:cxnLst/>
            <a:rect l="l" t="t" r="r" b="b"/>
            <a:pathLst>
              <a:path w="1674520" h="645589">
                <a:moveTo>
                  <a:pt x="0" y="0"/>
                </a:moveTo>
                <a:lnTo>
                  <a:pt x="1674520" y="0"/>
                </a:lnTo>
                <a:lnTo>
                  <a:pt x="1674520" y="645589"/>
                </a:lnTo>
                <a:lnTo>
                  <a:pt x="0" y="645589"/>
                </a:lnTo>
                <a:lnTo>
                  <a:pt x="0" y="0"/>
                </a:lnTo>
                <a:close/>
              </a:path>
            </a:pathLst>
          </a:custGeom>
          <a:blipFill>
            <a:blip r:embed="rId6">
              <a:extLst>
                <a:ext uri="{96DAC541-7B7A-43D3-8B79-37D633B846F1}">
                  <asvg:svgBlip xmlns:asvg="http://schemas.microsoft.com/office/drawing/2016/SVG/main" r:embed="rId7"/>
                </a:ext>
              </a:extLst>
            </a:blip>
            <a:stretch>
              <a:fillRect l="-136542" t="-99400"/>
            </a:stretch>
          </a:blipFill>
        </p:spPr>
      </p:sp>
      <p:sp>
        <p:nvSpPr>
          <p:cNvPr id="9" name="TextBox 9"/>
          <p:cNvSpPr txBox="1"/>
          <p:nvPr/>
        </p:nvSpPr>
        <p:spPr>
          <a:xfrm>
            <a:off x="2324538" y="263666"/>
            <a:ext cx="13638925" cy="955675"/>
          </a:xfrm>
          <a:prstGeom prst="rect">
            <a:avLst/>
          </a:prstGeom>
        </p:spPr>
        <p:txBody>
          <a:bodyPr lIns="0" tIns="0" rIns="0" bIns="0" rtlCol="0" anchor="t">
            <a:spAutoFit/>
          </a:bodyPr>
          <a:lstStyle/>
          <a:p>
            <a:pPr algn="l">
              <a:lnSpc>
                <a:spcPts val="7474"/>
              </a:lnSpc>
            </a:pPr>
            <a:r>
              <a:rPr lang="en-US" sz="6499" b="1">
                <a:solidFill>
                  <a:srgbClr val="0B2B40"/>
                </a:solidFill>
                <a:latin typeface="TT Norms Bold"/>
                <a:ea typeface="TT Norms Bold"/>
                <a:cs typeface="TT Norms Bold"/>
                <a:sym typeface="TT Norms Bold"/>
              </a:rPr>
              <a:t>MUNICIPAL BUDGET SNAPSHOT</a:t>
            </a:r>
          </a:p>
        </p:txBody>
      </p:sp>
      <p:graphicFrame>
        <p:nvGraphicFramePr>
          <p:cNvPr id="10" name="Table 9">
            <a:extLst>
              <a:ext uri="{FF2B5EF4-FFF2-40B4-BE49-F238E27FC236}">
                <a16:creationId xmlns:a16="http://schemas.microsoft.com/office/drawing/2014/main" id="{FA0C6E06-1C58-47B5-897F-39291AEDF228}"/>
              </a:ext>
            </a:extLst>
          </p:cNvPr>
          <p:cNvGraphicFramePr>
            <a:graphicFrameLocks noGrp="1"/>
          </p:cNvGraphicFramePr>
          <p:nvPr>
            <p:extLst>
              <p:ext uri="{D42A27DB-BD31-4B8C-83A1-F6EECF244321}">
                <p14:modId xmlns:p14="http://schemas.microsoft.com/office/powerpoint/2010/main" val="3460897143"/>
              </p:ext>
            </p:extLst>
          </p:nvPr>
        </p:nvGraphicFramePr>
        <p:xfrm>
          <a:off x="4190999" y="2400300"/>
          <a:ext cx="9906002" cy="5486401"/>
        </p:xfrm>
        <a:graphic>
          <a:graphicData uri="http://schemas.openxmlformats.org/drawingml/2006/table">
            <a:tbl>
              <a:tblPr/>
              <a:tblGrid>
                <a:gridCol w="2139382">
                  <a:extLst>
                    <a:ext uri="{9D8B030D-6E8A-4147-A177-3AD203B41FA5}">
                      <a16:colId xmlns:a16="http://schemas.microsoft.com/office/drawing/2014/main" val="2534242517"/>
                    </a:ext>
                  </a:extLst>
                </a:gridCol>
                <a:gridCol w="2279806">
                  <a:extLst>
                    <a:ext uri="{9D8B030D-6E8A-4147-A177-3AD203B41FA5}">
                      <a16:colId xmlns:a16="http://schemas.microsoft.com/office/drawing/2014/main" val="3989271418"/>
                    </a:ext>
                  </a:extLst>
                </a:gridCol>
                <a:gridCol w="2230244">
                  <a:extLst>
                    <a:ext uri="{9D8B030D-6E8A-4147-A177-3AD203B41FA5}">
                      <a16:colId xmlns:a16="http://schemas.microsoft.com/office/drawing/2014/main" val="1992907303"/>
                    </a:ext>
                  </a:extLst>
                </a:gridCol>
                <a:gridCol w="1753220">
                  <a:extLst>
                    <a:ext uri="{9D8B030D-6E8A-4147-A177-3AD203B41FA5}">
                      <a16:colId xmlns:a16="http://schemas.microsoft.com/office/drawing/2014/main" val="3212796051"/>
                    </a:ext>
                  </a:extLst>
                </a:gridCol>
                <a:gridCol w="1503350">
                  <a:extLst>
                    <a:ext uri="{9D8B030D-6E8A-4147-A177-3AD203B41FA5}">
                      <a16:colId xmlns:a16="http://schemas.microsoft.com/office/drawing/2014/main" val="891854088"/>
                    </a:ext>
                  </a:extLst>
                </a:gridCol>
              </a:tblGrid>
              <a:tr h="361034">
                <a:tc>
                  <a:txBody>
                    <a:bodyPr/>
                    <a:lstStyle/>
                    <a:p>
                      <a:pPr algn="l" fontAlgn="b"/>
                      <a:r>
                        <a:rPr lang="en-US" sz="1200" b="1" i="0" u="none" strike="noStrike" dirty="0">
                          <a:solidFill>
                            <a:srgbClr val="FFFFFF"/>
                          </a:solidFill>
                          <a:effectLst/>
                          <a:latin typeface="Calibri" panose="020F0502020204030204" pitchFamily="34" charset="0"/>
                        </a:rPr>
                        <a:t>Budget Year</a:t>
                      </a:r>
                    </a:p>
                  </a:txBody>
                  <a:tcPr marL="5148" marR="5148" marT="5148" marB="0" anchor="b">
                    <a:lnL w="6350" cap="flat" cmpd="sng" algn="ctr">
                      <a:solidFill>
                        <a:srgbClr val="FFFFFF"/>
                      </a:solidFill>
                      <a:prstDash val="solid"/>
                      <a:round/>
                      <a:headEnd type="none" w="med" len="med"/>
                      <a:tailEnd type="none" w="med" len="med"/>
                    </a:lnL>
                    <a:lnR w="6350" cap="flat" cmpd="sng" algn="ctr">
                      <a:solidFill>
                        <a:srgbClr val="FF3B4B"/>
                      </a:solidFill>
                      <a:prstDash val="solid"/>
                      <a:round/>
                      <a:headEnd type="none" w="med" len="med"/>
                      <a:tailEnd type="none" w="med" len="med"/>
                    </a:lnR>
                    <a:lnT>
                      <a:noFill/>
                    </a:lnT>
                    <a:lnB>
                      <a:noFill/>
                    </a:lnB>
                    <a:solidFill>
                      <a:srgbClr val="FF3B4B"/>
                    </a:solidFill>
                  </a:tcPr>
                </a:tc>
                <a:tc>
                  <a:txBody>
                    <a:bodyPr/>
                    <a:lstStyle/>
                    <a:p>
                      <a:pPr algn="ctr" fontAlgn="b"/>
                      <a:r>
                        <a:rPr lang="en-US" sz="1200" b="0" i="0" u="none" strike="noStrike">
                          <a:solidFill>
                            <a:srgbClr val="FFFFFF"/>
                          </a:solidFill>
                          <a:effectLst/>
                          <a:latin typeface="Calibri" panose="020F0502020204030204" pitchFamily="34" charset="0"/>
                        </a:rPr>
                        <a:t>2025 (Introduced)</a:t>
                      </a:r>
                    </a:p>
                  </a:txBody>
                  <a:tcPr marL="5148" marR="5148" marT="5148" marB="0" anchor="b">
                    <a:lnL w="6350" cap="flat" cmpd="sng" algn="ctr">
                      <a:solidFill>
                        <a:srgbClr val="FF3B4B"/>
                      </a:solidFill>
                      <a:prstDash val="solid"/>
                      <a:round/>
                      <a:headEnd type="none" w="med" len="med"/>
                      <a:tailEnd type="none" w="med" len="med"/>
                    </a:lnL>
                    <a:lnR w="6350" cap="flat" cmpd="sng" algn="ctr">
                      <a:solidFill>
                        <a:srgbClr val="FF3B4B"/>
                      </a:solidFill>
                      <a:prstDash val="solid"/>
                      <a:round/>
                      <a:headEnd type="none" w="med" len="med"/>
                      <a:tailEnd type="none" w="med" len="med"/>
                    </a:lnR>
                    <a:lnT>
                      <a:noFill/>
                    </a:lnT>
                    <a:lnB>
                      <a:noFill/>
                    </a:lnB>
                    <a:solidFill>
                      <a:srgbClr val="FF3B4B"/>
                    </a:solidFill>
                  </a:tcPr>
                </a:tc>
                <a:tc>
                  <a:txBody>
                    <a:bodyPr/>
                    <a:lstStyle/>
                    <a:p>
                      <a:pPr algn="ctr" fontAlgn="b"/>
                      <a:r>
                        <a:rPr lang="en-US" sz="1200" b="0" i="0" u="none" strike="noStrike" dirty="0">
                          <a:solidFill>
                            <a:srgbClr val="FFFFFF"/>
                          </a:solidFill>
                          <a:effectLst/>
                          <a:latin typeface="Calibri" panose="020F0502020204030204" pitchFamily="34" charset="0"/>
                        </a:rPr>
                        <a:t>2024 (Actual)</a:t>
                      </a:r>
                    </a:p>
                  </a:txBody>
                  <a:tcPr marL="5148" marR="5148" marT="5148" marB="0" anchor="b">
                    <a:lnL w="6350" cap="flat" cmpd="sng" algn="ctr">
                      <a:solidFill>
                        <a:srgbClr val="FF3B4B"/>
                      </a:solidFill>
                      <a:prstDash val="solid"/>
                      <a:round/>
                      <a:headEnd type="none" w="med" len="med"/>
                      <a:tailEnd type="none" w="med" len="med"/>
                    </a:lnL>
                    <a:lnR w="6350" cap="flat" cmpd="sng" algn="ctr">
                      <a:solidFill>
                        <a:srgbClr val="FF3B4B"/>
                      </a:solidFill>
                      <a:prstDash val="solid"/>
                      <a:round/>
                      <a:headEnd type="none" w="med" len="med"/>
                      <a:tailEnd type="none" w="med" len="med"/>
                    </a:lnR>
                    <a:lnT>
                      <a:noFill/>
                    </a:lnT>
                    <a:lnB>
                      <a:noFill/>
                    </a:lnB>
                    <a:solidFill>
                      <a:srgbClr val="FF3B4B"/>
                    </a:solidFill>
                  </a:tcPr>
                </a:tc>
                <a:tc>
                  <a:txBody>
                    <a:bodyPr/>
                    <a:lstStyle/>
                    <a:p>
                      <a:pPr algn="ctr" fontAlgn="b"/>
                      <a:r>
                        <a:rPr lang="en-US" sz="1200" b="0" i="0" u="none" strike="noStrike">
                          <a:solidFill>
                            <a:srgbClr val="FFFFFF"/>
                          </a:solidFill>
                          <a:effectLst/>
                          <a:latin typeface="Calibri" panose="020F0502020204030204" pitchFamily="34" charset="0"/>
                        </a:rPr>
                        <a:t>Change</a:t>
                      </a:r>
                    </a:p>
                  </a:txBody>
                  <a:tcPr marL="5148" marR="5148" marT="5148" marB="0" anchor="b">
                    <a:lnL w="6350" cap="flat" cmpd="sng" algn="ctr">
                      <a:solidFill>
                        <a:srgbClr val="FF3B4B"/>
                      </a:solidFill>
                      <a:prstDash val="solid"/>
                      <a:round/>
                      <a:headEnd type="none" w="med" len="med"/>
                      <a:tailEnd type="none" w="med" len="med"/>
                    </a:lnL>
                    <a:lnR w="6350" cap="flat" cmpd="sng" algn="ctr">
                      <a:solidFill>
                        <a:srgbClr val="FF3B4B"/>
                      </a:solidFill>
                      <a:prstDash val="solid"/>
                      <a:round/>
                      <a:headEnd type="none" w="med" len="med"/>
                      <a:tailEnd type="none" w="med" len="med"/>
                    </a:lnR>
                    <a:lnT>
                      <a:noFill/>
                    </a:lnT>
                    <a:lnB>
                      <a:noFill/>
                    </a:lnB>
                    <a:solidFill>
                      <a:srgbClr val="FF3B4B"/>
                    </a:solidFill>
                  </a:tcPr>
                </a:tc>
                <a:tc>
                  <a:txBody>
                    <a:bodyPr/>
                    <a:lstStyle/>
                    <a:p>
                      <a:pPr algn="ctr" fontAlgn="b"/>
                      <a:r>
                        <a:rPr lang="en-US" sz="1200" b="0" i="0" u="none" strike="noStrike">
                          <a:solidFill>
                            <a:srgbClr val="FFFFFF"/>
                          </a:solidFill>
                          <a:effectLst/>
                          <a:latin typeface="Calibri" panose="020F0502020204030204" pitchFamily="34" charset="0"/>
                        </a:rPr>
                        <a:t>%</a:t>
                      </a:r>
                    </a:p>
                  </a:txBody>
                  <a:tcPr marL="5148" marR="5148" marT="5148" marB="0" anchor="b">
                    <a:lnL w="6350" cap="flat" cmpd="sng" algn="ctr">
                      <a:solidFill>
                        <a:srgbClr val="FF3B4B"/>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F3B4B"/>
                    </a:solidFill>
                  </a:tcPr>
                </a:tc>
                <a:extLst>
                  <a:ext uri="{0D108BD9-81ED-4DB2-BD59-A6C34878D82A}">
                    <a16:rowId xmlns:a16="http://schemas.microsoft.com/office/drawing/2014/main" val="2696221077"/>
                  </a:ext>
                </a:extLst>
              </a:tr>
              <a:tr h="341341">
                <a:tc>
                  <a:txBody>
                    <a:bodyPr/>
                    <a:lstStyle/>
                    <a:p>
                      <a:pPr algn="just" fontAlgn="b"/>
                      <a:r>
                        <a:rPr lang="en-US" sz="800" b="1" i="0" u="none" strike="noStrike">
                          <a:solidFill>
                            <a:srgbClr val="000000"/>
                          </a:solidFill>
                          <a:effectLst/>
                          <a:latin typeface="Calibri" panose="020F0502020204030204" pitchFamily="34" charset="0"/>
                        </a:rPr>
                        <a:t>Revenues</a:t>
                      </a:r>
                    </a:p>
                  </a:txBody>
                  <a:tcPr marL="5148" marR="5148" marT="5148"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$58,762,798.00</a:t>
                      </a:r>
                    </a:p>
                  </a:txBody>
                  <a:tcPr marL="5148" marR="5148" marT="5148" marB="0" anchor="b">
                    <a:lnL>
                      <a:noFill/>
                    </a:lnL>
                    <a:lnR>
                      <a:noFill/>
                    </a:lnR>
                    <a:lnT>
                      <a:noFill/>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$59,567,311.00</a:t>
                      </a:r>
                    </a:p>
                  </a:txBody>
                  <a:tcPr marL="5148" marR="5148" marT="5148" marB="0" anchor="b">
                    <a:lnL>
                      <a:noFill/>
                    </a:lnL>
                    <a:lnR>
                      <a:noFill/>
                    </a:lnR>
                    <a:lnT>
                      <a:noFill/>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-$804,513.00</a:t>
                      </a:r>
                    </a:p>
                  </a:txBody>
                  <a:tcPr marL="5148" marR="5148" marT="5148" marB="0" anchor="b">
                    <a:lnL>
                      <a:noFill/>
                    </a:lnL>
                    <a:lnR>
                      <a:noFill/>
                    </a:lnR>
                    <a:lnT>
                      <a:noFill/>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-1.35%</a:t>
                      </a:r>
                    </a:p>
                  </a:txBody>
                  <a:tcPr marL="5148" marR="5148" marT="5148" marB="0" anchor="b">
                    <a:lnL>
                      <a:noFill/>
                    </a:lnL>
                    <a:lnR>
                      <a:noFill/>
                    </a:lnR>
                    <a:lnT>
                      <a:noFill/>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74572151"/>
                  </a:ext>
                </a:extLst>
              </a:tr>
              <a:tr h="341341">
                <a:tc>
                  <a:txBody>
                    <a:bodyPr/>
                    <a:lstStyle/>
                    <a:p>
                      <a:pPr algn="just" fontAlgn="b"/>
                      <a:r>
                        <a:rPr lang="en-US" sz="800" b="0" i="0" u="none" strike="noStrike">
                          <a:solidFill>
                            <a:srgbClr val="000000"/>
                          </a:solidFill>
                          <a:effectLst/>
                          <a:latin typeface="Calibri" panose="020F0502020204030204" pitchFamily="34" charset="0"/>
                        </a:rPr>
                        <a:t>Surplus</a:t>
                      </a:r>
                    </a:p>
                  </a:txBody>
                  <a:tcPr marL="5148" marR="5148" marT="514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dash"/>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panose="020F0502020204030204" pitchFamily="34" charset="0"/>
                        </a:rPr>
                        <a:t>$8,900,000.00</a:t>
                      </a:r>
                    </a:p>
                  </a:txBody>
                  <a:tcPr marL="5148" marR="5148" marT="5148" marB="0" anchor="b">
                    <a:lnL>
                      <a:noFill/>
                    </a:lnL>
                    <a:lnR>
                      <a:noFill/>
                    </a:lnR>
                    <a:lnT w="6350" cap="flat" cmpd="sng" algn="ctr">
                      <a:solidFill>
                        <a:srgbClr val="FFFFFF"/>
                      </a:solidFill>
                      <a:prstDash val="dash"/>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panose="020F0502020204030204" pitchFamily="34" charset="0"/>
                        </a:rPr>
                        <a:t>$11,370,000.00</a:t>
                      </a:r>
                    </a:p>
                  </a:txBody>
                  <a:tcPr marL="5148" marR="5148" marT="5148" marB="0" anchor="b">
                    <a:lnL>
                      <a:noFill/>
                    </a:lnL>
                    <a:lnR>
                      <a:noFill/>
                    </a:lnR>
                    <a:lnT w="6350" cap="flat" cmpd="sng" algn="ctr">
                      <a:solidFill>
                        <a:srgbClr val="FFFFFF"/>
                      </a:solidFill>
                      <a:prstDash val="dash"/>
                      <a:round/>
                      <a:headEnd type="none" w="med" len="med"/>
                      <a:tailEnd type="none" w="med" len="med"/>
                    </a:lnT>
                    <a:lnB>
                      <a:noFill/>
                    </a:lnB>
                  </a:tcPr>
                </a:tc>
                <a:tc>
                  <a:txBody>
                    <a:bodyPr/>
                    <a:lstStyle/>
                    <a:p>
                      <a:pPr algn="ctr" fontAlgn="b"/>
                      <a:r>
                        <a:rPr lang="en-US" sz="800" b="1" i="1" u="none" strike="noStrike">
                          <a:solidFill>
                            <a:srgbClr val="000000"/>
                          </a:solidFill>
                          <a:effectLst/>
                          <a:latin typeface="Calibri" panose="020F0502020204030204" pitchFamily="34" charset="0"/>
                        </a:rPr>
                        <a:t>-$2,470,000.00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-21.72%</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4094758025"/>
                  </a:ext>
                </a:extLst>
              </a:tr>
              <a:tr h="341341">
                <a:tc>
                  <a:txBody>
                    <a:bodyPr/>
                    <a:lstStyle/>
                    <a:p>
                      <a:pPr algn="just" fontAlgn="b"/>
                      <a:r>
                        <a:rPr lang="en-US" sz="800" b="0" i="0" u="none" strike="noStrike" dirty="0">
                          <a:solidFill>
                            <a:srgbClr val="000000"/>
                          </a:solidFill>
                          <a:effectLst/>
                          <a:latin typeface="Calibri" panose="020F0502020204030204" pitchFamily="34" charset="0"/>
                        </a:rPr>
                        <a:t>Local Revenue</a:t>
                      </a:r>
                    </a:p>
                  </a:txBody>
                  <a:tcPr marL="5148" marR="5148" marT="5148"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dash"/>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$6,646,377.00</a:t>
                      </a:r>
                    </a:p>
                  </a:txBody>
                  <a:tcPr marL="5148" marR="5148" marT="5148" marB="0" anchor="b">
                    <a:lnL>
                      <a:noFill/>
                    </a:lnL>
                    <a:lnR>
                      <a:noFill/>
                    </a:lnR>
                    <a:lnT>
                      <a:noFill/>
                    </a:lnT>
                    <a:lnB w="6350" cap="flat" cmpd="sng" algn="ctr">
                      <a:solidFill>
                        <a:srgbClr val="FFFFFF"/>
                      </a:solidFill>
                      <a:prstDash val="dash"/>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$6,176,287.00</a:t>
                      </a:r>
                    </a:p>
                  </a:txBody>
                  <a:tcPr marL="5148" marR="5148" marT="5148" marB="0" anchor="b">
                    <a:lnL>
                      <a:noFill/>
                    </a:lnL>
                    <a:lnR>
                      <a:noFill/>
                    </a:lnR>
                    <a:lnT>
                      <a:noFill/>
                    </a:lnT>
                    <a:lnB w="6350" cap="flat" cmpd="sng" algn="ctr">
                      <a:solidFill>
                        <a:srgbClr val="FFFFFF"/>
                      </a:solidFill>
                      <a:prstDash val="dash"/>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$470,090.00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7.61%</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1291248936"/>
                  </a:ext>
                </a:extLst>
              </a:tr>
              <a:tr h="341341">
                <a:tc>
                  <a:txBody>
                    <a:bodyPr/>
                    <a:lstStyle/>
                    <a:p>
                      <a:pPr algn="just" fontAlgn="b"/>
                      <a:r>
                        <a:rPr lang="en-US" sz="800" b="0" i="0" u="none" strike="noStrike" dirty="0">
                          <a:solidFill>
                            <a:srgbClr val="000000"/>
                          </a:solidFill>
                          <a:effectLst/>
                          <a:latin typeface="Calibri" panose="020F0502020204030204" pitchFamily="34" charset="0"/>
                        </a:rPr>
                        <a:t>State Aid</a:t>
                      </a:r>
                    </a:p>
                  </a:txBody>
                  <a:tcPr marL="5148" marR="5148" marT="514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dash"/>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panose="020F0502020204030204" pitchFamily="34" charset="0"/>
                        </a:rPr>
                        <a:t>$3,461,439.00</a:t>
                      </a:r>
                    </a:p>
                  </a:txBody>
                  <a:tcPr marL="5148" marR="5148" marT="5148" marB="0" anchor="b">
                    <a:lnL>
                      <a:noFill/>
                    </a:lnL>
                    <a:lnR>
                      <a:noFill/>
                    </a:lnR>
                    <a:lnT w="6350" cap="flat" cmpd="sng" algn="ctr">
                      <a:solidFill>
                        <a:srgbClr val="FFFFFF"/>
                      </a:solidFill>
                      <a:prstDash val="dash"/>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$3,811,087.00</a:t>
                      </a:r>
                    </a:p>
                  </a:txBody>
                  <a:tcPr marL="5148" marR="5148" marT="5148" marB="0" anchor="b">
                    <a:lnL>
                      <a:noFill/>
                    </a:lnL>
                    <a:lnR>
                      <a:noFill/>
                    </a:lnR>
                    <a:lnT w="6350" cap="flat" cmpd="sng" algn="ctr">
                      <a:solidFill>
                        <a:srgbClr val="FFFFFF"/>
                      </a:solidFill>
                      <a:prstDash val="dash"/>
                      <a:round/>
                      <a:headEnd type="none" w="med" len="med"/>
                      <a:tailEnd type="none" w="med" len="med"/>
                    </a:lnT>
                    <a:lnB>
                      <a:noFill/>
                    </a:lnB>
                  </a:tcPr>
                </a:tc>
                <a:tc>
                  <a:txBody>
                    <a:bodyPr/>
                    <a:lstStyle/>
                    <a:p>
                      <a:pPr algn="ctr" fontAlgn="b"/>
                      <a:r>
                        <a:rPr lang="en-US" sz="800" b="1" i="1" u="none" strike="noStrike">
                          <a:solidFill>
                            <a:srgbClr val="000000"/>
                          </a:solidFill>
                          <a:effectLst/>
                          <a:latin typeface="Calibri" panose="020F0502020204030204" pitchFamily="34" charset="0"/>
                        </a:rPr>
                        <a:t>-$349,648.00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-9.17%</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2113508693"/>
                  </a:ext>
                </a:extLst>
              </a:tr>
              <a:tr h="341341">
                <a:tc>
                  <a:txBody>
                    <a:bodyPr/>
                    <a:lstStyle/>
                    <a:p>
                      <a:pPr algn="just" fontAlgn="b"/>
                      <a:r>
                        <a:rPr lang="en-US" sz="800" b="0" i="0" u="none" strike="noStrike">
                          <a:solidFill>
                            <a:srgbClr val="000000"/>
                          </a:solidFill>
                          <a:effectLst/>
                          <a:latin typeface="Calibri" panose="020F0502020204030204" pitchFamily="34" charset="0"/>
                        </a:rPr>
                        <a:t>State &amp; Federal Grants</a:t>
                      </a:r>
                    </a:p>
                  </a:txBody>
                  <a:tcPr marL="5148" marR="5148" marT="5148"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$989,882.00</a:t>
                      </a:r>
                    </a:p>
                  </a:txBody>
                  <a:tcPr marL="5148" marR="5148" marT="514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$1,120,211.00</a:t>
                      </a:r>
                    </a:p>
                  </a:txBody>
                  <a:tcPr marL="5148" marR="5148" marT="5148" marB="0" anchor="b">
                    <a:lnL>
                      <a:noFill/>
                    </a:lnL>
                    <a:lnR>
                      <a:noFill/>
                    </a:lnR>
                    <a:lnT>
                      <a:noFill/>
                    </a:lnT>
                    <a:lnB>
                      <a:noFill/>
                    </a:lnB>
                  </a:tcPr>
                </a:tc>
                <a:tc>
                  <a:txBody>
                    <a:bodyPr/>
                    <a:lstStyle/>
                    <a:p>
                      <a:pPr algn="ctr" fontAlgn="b"/>
                      <a:r>
                        <a:rPr lang="en-US" sz="800" b="1" i="1" u="none" strike="noStrike">
                          <a:solidFill>
                            <a:srgbClr val="000000"/>
                          </a:solidFill>
                          <a:effectLst/>
                          <a:latin typeface="Calibri" panose="020F0502020204030204" pitchFamily="34" charset="0"/>
                        </a:rPr>
                        <a:t>-$130,329.00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-11.63%</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759618045"/>
                  </a:ext>
                </a:extLst>
              </a:tr>
              <a:tr h="341341">
                <a:tc>
                  <a:txBody>
                    <a:bodyPr/>
                    <a:lstStyle/>
                    <a:p>
                      <a:pPr algn="just" fontAlgn="b"/>
                      <a:r>
                        <a:rPr lang="en-US" sz="800" b="0" i="0" u="none" strike="noStrike">
                          <a:solidFill>
                            <a:srgbClr val="000000"/>
                          </a:solidFill>
                          <a:effectLst/>
                          <a:latin typeface="Calibri" panose="020F0502020204030204" pitchFamily="34" charset="0"/>
                        </a:rPr>
                        <a:t>Delinquent Tax</a:t>
                      </a:r>
                    </a:p>
                  </a:txBody>
                  <a:tcPr marL="5148" marR="5148" marT="5148"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$2,050,000.00</a:t>
                      </a:r>
                    </a:p>
                  </a:txBody>
                  <a:tcPr marL="5148" marR="5148" marT="514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$1,050,000.00</a:t>
                      </a:r>
                    </a:p>
                  </a:txBody>
                  <a:tcPr marL="5148" marR="5148" marT="5148" marB="0" anchor="b">
                    <a:lnL>
                      <a:noFill/>
                    </a:lnL>
                    <a:lnR>
                      <a:noFill/>
                    </a:lnR>
                    <a:lnT>
                      <a:noFill/>
                    </a:lnT>
                    <a:lnB>
                      <a:noFill/>
                    </a:lnB>
                  </a:tcPr>
                </a:tc>
                <a:tc>
                  <a:txBody>
                    <a:bodyPr/>
                    <a:lstStyle/>
                    <a:p>
                      <a:pPr algn="ctr" fontAlgn="b"/>
                      <a:r>
                        <a:rPr lang="en-US" sz="800" b="1" i="1" u="none" strike="noStrike">
                          <a:solidFill>
                            <a:srgbClr val="000000"/>
                          </a:solidFill>
                          <a:effectLst/>
                          <a:latin typeface="Calibri" panose="020F0502020204030204" pitchFamily="34" charset="0"/>
                        </a:rPr>
                        <a:t>$1,000,000.00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95.24%</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3808276386"/>
                  </a:ext>
                </a:extLst>
              </a:tr>
              <a:tr h="341341">
                <a:tc>
                  <a:txBody>
                    <a:bodyPr/>
                    <a:lstStyle/>
                    <a:p>
                      <a:pPr algn="just" fontAlgn="b"/>
                      <a:r>
                        <a:rPr lang="en-US" sz="800" b="0" i="0" u="none" strike="noStrike">
                          <a:solidFill>
                            <a:srgbClr val="000000"/>
                          </a:solidFill>
                          <a:effectLst/>
                          <a:latin typeface="Calibri" panose="020F0502020204030204" pitchFamily="34" charset="0"/>
                        </a:rPr>
                        <a:t>Local Purpose Tax</a:t>
                      </a:r>
                    </a:p>
                  </a:txBody>
                  <a:tcPr marL="5148" marR="5148" marT="5148"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$36,715,100.00</a:t>
                      </a:r>
                    </a:p>
                  </a:txBody>
                  <a:tcPr marL="5148" marR="5148" marT="514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$36,039,726.00</a:t>
                      </a:r>
                    </a:p>
                  </a:txBody>
                  <a:tcPr marL="5148" marR="5148" marT="5148" marB="0" anchor="b">
                    <a:lnL>
                      <a:noFill/>
                    </a:lnL>
                    <a:lnR>
                      <a:noFill/>
                    </a:lnR>
                    <a:lnT>
                      <a:noFill/>
                    </a:lnT>
                    <a:lnB>
                      <a:noFill/>
                    </a:lnB>
                  </a:tcPr>
                </a:tc>
                <a:tc>
                  <a:txBody>
                    <a:bodyPr/>
                    <a:lstStyle/>
                    <a:p>
                      <a:pPr algn="ctr" fontAlgn="b"/>
                      <a:r>
                        <a:rPr lang="en-US" sz="800" b="1" i="1" u="none" strike="noStrike">
                          <a:solidFill>
                            <a:srgbClr val="000000"/>
                          </a:solidFill>
                          <a:effectLst/>
                          <a:latin typeface="Calibri" panose="020F0502020204030204" pitchFamily="34" charset="0"/>
                        </a:rPr>
                        <a:t>$675,374.00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1.87%</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3306326152"/>
                  </a:ext>
                </a:extLst>
              </a:tr>
              <a:tr h="341341">
                <a:tc>
                  <a:txBody>
                    <a:bodyPr/>
                    <a:lstStyle/>
                    <a:p>
                      <a:pPr algn="just" fontAlgn="b"/>
                      <a:r>
                        <a:rPr lang="en-US" sz="800" b="1" i="0" u="none" strike="noStrike">
                          <a:solidFill>
                            <a:srgbClr val="000000"/>
                          </a:solidFill>
                          <a:effectLst/>
                          <a:latin typeface="Calibri" panose="020F0502020204030204" pitchFamily="34" charset="0"/>
                        </a:rPr>
                        <a:t>Appropriations</a:t>
                      </a:r>
                    </a:p>
                  </a:txBody>
                  <a:tcPr marL="5148" marR="5148" marT="5148"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$58,762,798.00</a:t>
                      </a:r>
                    </a:p>
                  </a:txBody>
                  <a:tcPr marL="5148" marR="5148" marT="5148" marB="0" anchor="b">
                    <a:lnL>
                      <a:noFill/>
                    </a:lnL>
                    <a:lnR>
                      <a:noFill/>
                    </a:lnR>
                    <a:lnT>
                      <a:noFill/>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$59,567,311.00</a:t>
                      </a:r>
                    </a:p>
                  </a:txBody>
                  <a:tcPr marL="5148" marR="5148" marT="5148" marB="0" anchor="b">
                    <a:lnL>
                      <a:noFill/>
                    </a:lnL>
                    <a:lnR>
                      <a:noFill/>
                    </a:lnR>
                    <a:lnT>
                      <a:noFill/>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-$804,513.00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-1.35%</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2191957029"/>
                  </a:ext>
                </a:extLst>
              </a:tr>
              <a:tr h="341341">
                <a:tc>
                  <a:txBody>
                    <a:bodyPr/>
                    <a:lstStyle/>
                    <a:p>
                      <a:pPr algn="just" fontAlgn="b"/>
                      <a:r>
                        <a:rPr lang="en-US" sz="800" b="0" i="0" u="none" strike="noStrike">
                          <a:solidFill>
                            <a:srgbClr val="000000"/>
                          </a:solidFill>
                          <a:effectLst/>
                          <a:latin typeface="Calibri" panose="020F0502020204030204" pitchFamily="34" charset="0"/>
                        </a:rPr>
                        <a:t>Salary &amp; Wages</a:t>
                      </a:r>
                    </a:p>
                  </a:txBody>
                  <a:tcPr marL="5148" marR="5148" marT="514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dash"/>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panose="020F0502020204030204" pitchFamily="34" charset="0"/>
                        </a:rPr>
                        <a:t>$27,292,383.00</a:t>
                      </a:r>
                    </a:p>
                  </a:txBody>
                  <a:tcPr marL="5148" marR="5148" marT="5148" marB="0" anchor="b">
                    <a:lnL>
                      <a:noFill/>
                    </a:lnL>
                    <a:lnR>
                      <a:noFill/>
                    </a:lnR>
                    <a:lnT w="6350" cap="flat" cmpd="sng" algn="ctr">
                      <a:solidFill>
                        <a:srgbClr val="FFFFFF"/>
                      </a:solidFill>
                      <a:prstDash val="dash"/>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$26,208,435.00</a:t>
                      </a:r>
                    </a:p>
                  </a:txBody>
                  <a:tcPr marL="5148" marR="5148" marT="5148" marB="0" anchor="b">
                    <a:lnL>
                      <a:noFill/>
                    </a:lnL>
                    <a:lnR>
                      <a:noFill/>
                    </a:lnR>
                    <a:lnT w="6350" cap="flat" cmpd="sng" algn="ctr">
                      <a:solidFill>
                        <a:srgbClr val="FFFFFF"/>
                      </a:solidFill>
                      <a:prstDash val="dash"/>
                      <a:round/>
                      <a:headEnd type="none" w="med" len="med"/>
                      <a:tailEnd type="none" w="med" len="med"/>
                    </a:lnT>
                    <a:lnB>
                      <a:noFill/>
                    </a:lnB>
                  </a:tcPr>
                </a:tc>
                <a:tc>
                  <a:txBody>
                    <a:bodyPr/>
                    <a:lstStyle/>
                    <a:p>
                      <a:pPr algn="ctr" fontAlgn="b"/>
                      <a:r>
                        <a:rPr lang="en-US" sz="800" b="1" i="1" u="none" strike="noStrike">
                          <a:solidFill>
                            <a:srgbClr val="000000"/>
                          </a:solidFill>
                          <a:effectLst/>
                          <a:latin typeface="Calibri" panose="020F0502020204030204" pitchFamily="34" charset="0"/>
                        </a:rPr>
                        <a:t>$1,083,948.00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4.14%</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1856903159"/>
                  </a:ext>
                </a:extLst>
              </a:tr>
              <a:tr h="341341">
                <a:tc>
                  <a:txBody>
                    <a:bodyPr/>
                    <a:lstStyle/>
                    <a:p>
                      <a:pPr algn="just" fontAlgn="b"/>
                      <a:r>
                        <a:rPr lang="en-US" sz="800" b="0" i="0" u="none" strike="noStrike">
                          <a:solidFill>
                            <a:srgbClr val="000000"/>
                          </a:solidFill>
                          <a:effectLst/>
                          <a:latin typeface="Calibri" panose="020F0502020204030204" pitchFamily="34" charset="0"/>
                        </a:rPr>
                        <a:t>Other Expenses</a:t>
                      </a:r>
                    </a:p>
                  </a:txBody>
                  <a:tcPr marL="5148" marR="5148" marT="5148"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dash"/>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$15,262,251.00</a:t>
                      </a:r>
                    </a:p>
                  </a:txBody>
                  <a:tcPr marL="5148" marR="5148" marT="5148" marB="0" anchor="b">
                    <a:lnL>
                      <a:noFill/>
                    </a:lnL>
                    <a:lnR>
                      <a:noFill/>
                    </a:lnR>
                    <a:lnT>
                      <a:noFill/>
                    </a:lnT>
                    <a:lnB w="6350" cap="flat" cmpd="sng" algn="ctr">
                      <a:solidFill>
                        <a:srgbClr val="FFFFFF"/>
                      </a:solidFill>
                      <a:prstDash val="dash"/>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$14,438,776.00</a:t>
                      </a:r>
                    </a:p>
                  </a:txBody>
                  <a:tcPr marL="5148" marR="5148" marT="5148" marB="0" anchor="b">
                    <a:lnL>
                      <a:noFill/>
                    </a:lnL>
                    <a:lnR>
                      <a:noFill/>
                    </a:lnR>
                    <a:lnT>
                      <a:noFill/>
                    </a:lnT>
                    <a:lnB w="6350" cap="flat" cmpd="sng" algn="ctr">
                      <a:solidFill>
                        <a:srgbClr val="FFFFFF"/>
                      </a:solidFill>
                      <a:prstDash val="dash"/>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$823,475.00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5.70%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2760832613"/>
                  </a:ext>
                </a:extLst>
              </a:tr>
              <a:tr h="346593">
                <a:tc>
                  <a:txBody>
                    <a:bodyPr/>
                    <a:lstStyle/>
                    <a:p>
                      <a:pPr algn="just" fontAlgn="b"/>
                      <a:r>
                        <a:rPr lang="en-US" sz="800" b="0" i="0" u="none" strike="noStrike">
                          <a:solidFill>
                            <a:srgbClr val="000000"/>
                          </a:solidFill>
                          <a:effectLst/>
                          <a:latin typeface="Calibri" panose="020F0502020204030204" pitchFamily="34" charset="0"/>
                        </a:rPr>
                        <a:t>Statutory &amp; Deferred Charges</a:t>
                      </a:r>
                    </a:p>
                  </a:txBody>
                  <a:tcPr marL="5148" marR="5148" marT="514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dash"/>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panose="020F0502020204030204" pitchFamily="34" charset="0"/>
                        </a:rPr>
                        <a:t>$8,850,362.00</a:t>
                      </a:r>
                    </a:p>
                  </a:txBody>
                  <a:tcPr marL="5148" marR="5148" marT="5148" marB="0" anchor="b">
                    <a:lnL>
                      <a:noFill/>
                    </a:lnL>
                    <a:lnR>
                      <a:noFill/>
                    </a:lnR>
                    <a:lnT w="6350" cap="flat" cmpd="sng" algn="ctr">
                      <a:solidFill>
                        <a:srgbClr val="FFFFFF"/>
                      </a:solidFill>
                      <a:prstDash val="dash"/>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panose="020F0502020204030204" pitchFamily="34" charset="0"/>
                        </a:rPr>
                        <a:t>$10,893,801.00</a:t>
                      </a:r>
                    </a:p>
                  </a:txBody>
                  <a:tcPr marL="5148" marR="5148" marT="5148" marB="0" anchor="b">
                    <a:lnL>
                      <a:noFill/>
                    </a:lnL>
                    <a:lnR>
                      <a:noFill/>
                    </a:lnR>
                    <a:lnT w="6350" cap="flat" cmpd="sng" algn="ctr">
                      <a:solidFill>
                        <a:srgbClr val="FFFFFF"/>
                      </a:solidFill>
                      <a:prstDash val="dash"/>
                      <a:round/>
                      <a:headEnd type="none" w="med" len="med"/>
                      <a:tailEnd type="none" w="med" len="med"/>
                    </a:lnT>
                    <a:lnB>
                      <a:noFill/>
                    </a:lnB>
                  </a:tcPr>
                </a:tc>
                <a:tc>
                  <a:txBody>
                    <a:bodyPr/>
                    <a:lstStyle/>
                    <a:p>
                      <a:pPr algn="ctr" fontAlgn="b"/>
                      <a:r>
                        <a:rPr lang="en-US" sz="800" b="1" i="1" u="none" strike="noStrike">
                          <a:solidFill>
                            <a:srgbClr val="000000"/>
                          </a:solidFill>
                          <a:effectLst/>
                          <a:latin typeface="Calibri" panose="020F0502020204030204" pitchFamily="34" charset="0"/>
                        </a:rPr>
                        <a:t>-$2,043,439.00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-18.76%</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3154616105"/>
                  </a:ext>
                </a:extLst>
              </a:tr>
              <a:tr h="341341">
                <a:tc>
                  <a:txBody>
                    <a:bodyPr/>
                    <a:lstStyle/>
                    <a:p>
                      <a:pPr algn="just" fontAlgn="b"/>
                      <a:r>
                        <a:rPr lang="en-US" sz="800" b="0" i="0" u="none" strike="noStrike">
                          <a:solidFill>
                            <a:srgbClr val="000000"/>
                          </a:solidFill>
                          <a:effectLst/>
                          <a:latin typeface="Calibri" panose="020F0502020204030204" pitchFamily="34" charset="0"/>
                        </a:rPr>
                        <a:t>State &amp; Federal Grants</a:t>
                      </a:r>
                    </a:p>
                  </a:txBody>
                  <a:tcPr marL="5148" marR="5148" marT="5148"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$1,019,788.00</a:t>
                      </a:r>
                    </a:p>
                  </a:txBody>
                  <a:tcPr marL="5148" marR="5148" marT="514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$1,274,117.00</a:t>
                      </a:r>
                    </a:p>
                  </a:txBody>
                  <a:tcPr marL="5148" marR="5148" marT="5148" marB="0" anchor="b">
                    <a:lnL>
                      <a:noFill/>
                    </a:lnL>
                    <a:lnR>
                      <a:noFill/>
                    </a:lnR>
                    <a:lnT>
                      <a:noFill/>
                    </a:lnT>
                    <a:lnB>
                      <a:noFill/>
                    </a:lnB>
                  </a:tcPr>
                </a:tc>
                <a:tc>
                  <a:txBody>
                    <a:bodyPr/>
                    <a:lstStyle/>
                    <a:p>
                      <a:pPr algn="ctr" fontAlgn="b"/>
                      <a:r>
                        <a:rPr lang="en-US" sz="800" b="1" i="1" u="none" strike="noStrike">
                          <a:solidFill>
                            <a:srgbClr val="000000"/>
                          </a:solidFill>
                          <a:effectLst/>
                          <a:latin typeface="Calibri" panose="020F0502020204030204" pitchFamily="34" charset="0"/>
                        </a:rPr>
                        <a:t>-$254,329.00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-19.96%</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2017056107"/>
                  </a:ext>
                </a:extLst>
              </a:tr>
              <a:tr h="341341">
                <a:tc>
                  <a:txBody>
                    <a:bodyPr/>
                    <a:lstStyle/>
                    <a:p>
                      <a:pPr algn="just" fontAlgn="b"/>
                      <a:r>
                        <a:rPr lang="en-US" sz="800" b="0" i="0" u="none" strike="noStrike">
                          <a:solidFill>
                            <a:srgbClr val="000000"/>
                          </a:solidFill>
                          <a:effectLst/>
                          <a:latin typeface="Calibri" panose="020F0502020204030204" pitchFamily="34" charset="0"/>
                        </a:rPr>
                        <a:t>Capital</a:t>
                      </a:r>
                    </a:p>
                  </a:txBody>
                  <a:tcPr marL="5148" marR="5148" marT="5148"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$200,000.00</a:t>
                      </a:r>
                    </a:p>
                  </a:txBody>
                  <a:tcPr marL="5148" marR="5148" marT="514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$200,000.00</a:t>
                      </a:r>
                    </a:p>
                  </a:txBody>
                  <a:tcPr marL="5148" marR="5148" marT="5148" marB="0" anchor="b">
                    <a:lnL>
                      <a:noFill/>
                    </a:lnL>
                    <a:lnR>
                      <a:noFill/>
                    </a:lnR>
                    <a:lnT>
                      <a:noFill/>
                    </a:lnT>
                    <a:lnB>
                      <a:noFill/>
                    </a:lnB>
                  </a:tcPr>
                </a:tc>
                <a:tc>
                  <a:txBody>
                    <a:bodyPr/>
                    <a:lstStyle/>
                    <a:p>
                      <a:pPr algn="ctr" fontAlgn="b"/>
                      <a:r>
                        <a:rPr lang="en-US" sz="800" b="1" i="1" u="none" strike="noStrike">
                          <a:solidFill>
                            <a:srgbClr val="000000"/>
                          </a:solidFill>
                          <a:effectLst/>
                          <a:latin typeface="Calibri" panose="020F0502020204030204" pitchFamily="34" charset="0"/>
                        </a:rPr>
                        <a:t>$0.00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0.00%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4064492222"/>
                  </a:ext>
                </a:extLst>
              </a:tr>
              <a:tr h="341341">
                <a:tc>
                  <a:txBody>
                    <a:bodyPr/>
                    <a:lstStyle/>
                    <a:p>
                      <a:pPr algn="just" fontAlgn="b"/>
                      <a:r>
                        <a:rPr lang="en-US" sz="800" b="0" i="0" u="none" strike="noStrike">
                          <a:solidFill>
                            <a:srgbClr val="000000"/>
                          </a:solidFill>
                          <a:effectLst/>
                          <a:latin typeface="Calibri" panose="020F0502020204030204" pitchFamily="34" charset="0"/>
                        </a:rPr>
                        <a:t>Debt Service</a:t>
                      </a:r>
                    </a:p>
                  </a:txBody>
                  <a:tcPr marL="5148" marR="5148" marT="5148"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$2,872,325.00</a:t>
                      </a:r>
                    </a:p>
                  </a:txBody>
                  <a:tcPr marL="5148" marR="5148" marT="514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$2,839,355.00</a:t>
                      </a:r>
                    </a:p>
                  </a:txBody>
                  <a:tcPr marL="5148" marR="5148" marT="5148" marB="0" anchor="b">
                    <a:lnL>
                      <a:noFill/>
                    </a:lnL>
                    <a:lnR>
                      <a:noFill/>
                    </a:lnR>
                    <a:lnT>
                      <a:noFill/>
                    </a:lnT>
                    <a:lnB>
                      <a:noFill/>
                    </a:lnB>
                  </a:tcPr>
                </a:tc>
                <a:tc>
                  <a:txBody>
                    <a:bodyPr/>
                    <a:lstStyle/>
                    <a:p>
                      <a:pPr algn="ctr" fontAlgn="b"/>
                      <a:r>
                        <a:rPr lang="en-US" sz="800" b="1" i="1" u="none" strike="noStrike">
                          <a:solidFill>
                            <a:srgbClr val="000000"/>
                          </a:solidFill>
                          <a:effectLst/>
                          <a:latin typeface="Calibri" panose="020F0502020204030204" pitchFamily="34" charset="0"/>
                        </a:rPr>
                        <a:t>$32,970.00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a:solidFill>
                            <a:srgbClr val="000000"/>
                          </a:solidFill>
                          <a:effectLst/>
                          <a:latin typeface="Calibri" panose="020F0502020204030204" pitchFamily="34" charset="0"/>
                        </a:rPr>
                        <a:t>1.16%</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3837094556"/>
                  </a:ext>
                </a:extLst>
              </a:tr>
              <a:tr h="341341">
                <a:tc>
                  <a:txBody>
                    <a:bodyPr/>
                    <a:lstStyle/>
                    <a:p>
                      <a:pPr algn="just" fontAlgn="b"/>
                      <a:r>
                        <a:rPr lang="en-US" sz="800" b="0" i="0" u="none" strike="noStrike">
                          <a:solidFill>
                            <a:srgbClr val="000000"/>
                          </a:solidFill>
                          <a:effectLst/>
                          <a:latin typeface="Calibri" panose="020F0502020204030204" pitchFamily="34" charset="0"/>
                        </a:rPr>
                        <a:t>Reserve for Uncollected Taxes</a:t>
                      </a:r>
                    </a:p>
                  </a:txBody>
                  <a:tcPr marL="5148" marR="5148" marT="5148"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$3,265,689.00</a:t>
                      </a:r>
                    </a:p>
                  </a:txBody>
                  <a:tcPr marL="5148" marR="5148" marT="5148"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$3,712,827.00</a:t>
                      </a:r>
                    </a:p>
                  </a:txBody>
                  <a:tcPr marL="5148" marR="5148" marT="5148"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-$447,138.00</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tc>
                  <a:txBody>
                    <a:bodyPr/>
                    <a:lstStyle/>
                    <a:p>
                      <a:pPr algn="ctr" fontAlgn="b"/>
                      <a:r>
                        <a:rPr lang="en-US" sz="800" b="1" i="1" u="none" strike="noStrike" dirty="0">
                          <a:solidFill>
                            <a:srgbClr val="000000"/>
                          </a:solidFill>
                          <a:effectLst/>
                          <a:latin typeface="Calibri" panose="020F0502020204030204" pitchFamily="34" charset="0"/>
                        </a:rPr>
                        <a:t>-12.04%</a:t>
                      </a:r>
                    </a:p>
                  </a:txBody>
                  <a:tcPr marL="5148" marR="5148" marT="5148" marB="0" anchor="b">
                    <a:lnL>
                      <a:noFill/>
                    </a:lnL>
                    <a:lnR>
                      <a:noFill/>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solidFill>
                      <a:srgbClr val="EFEFEF"/>
                    </a:solidFill>
                  </a:tcPr>
                </a:tc>
                <a:extLst>
                  <a:ext uri="{0D108BD9-81ED-4DB2-BD59-A6C34878D82A}">
                    <a16:rowId xmlns:a16="http://schemas.microsoft.com/office/drawing/2014/main" val="255259196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1116</Words>
  <Application>Microsoft Office PowerPoint</Application>
  <PresentationFormat>Custom</PresentationFormat>
  <Paragraphs>268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Arial</vt:lpstr>
      <vt:lpstr>TT Norms</vt:lpstr>
      <vt:lpstr>TT Norms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 Township Budget Presentation</dc:title>
  <cp:lastModifiedBy>Anthony Mannino</cp:lastModifiedBy>
  <cp:revision>12</cp:revision>
  <dcterms:created xsi:type="dcterms:W3CDTF">2006-08-16T00:00:00Z</dcterms:created>
  <dcterms:modified xsi:type="dcterms:W3CDTF">2025-08-27T15:51:49Z</dcterms:modified>
  <dc:identifier>DAGp-dEBKKQ</dc:identifier>
</cp:coreProperties>
</file>