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18"/>
  </p:notesMasterIdLst>
  <p:handoutMasterIdLst>
    <p:handoutMasterId r:id="rId19"/>
  </p:handoutMasterIdLst>
  <p:sldIdLst>
    <p:sldId id="257" r:id="rId2"/>
    <p:sldId id="275" r:id="rId3"/>
    <p:sldId id="276" r:id="rId4"/>
    <p:sldId id="277" r:id="rId5"/>
    <p:sldId id="278" r:id="rId6"/>
    <p:sldId id="279" r:id="rId7"/>
    <p:sldId id="263" r:id="rId8"/>
    <p:sldId id="269" r:id="rId9"/>
    <p:sldId id="261" r:id="rId10"/>
    <p:sldId id="262" r:id="rId11"/>
    <p:sldId id="259" r:id="rId12"/>
    <p:sldId id="264" r:id="rId13"/>
    <p:sldId id="260" r:id="rId14"/>
    <p:sldId id="285" r:id="rId15"/>
    <p:sldId id="267" r:id="rId16"/>
    <p:sldId id="286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708" autoAdjust="0"/>
    <p:restoredTop sz="82424" autoAdjust="0"/>
  </p:normalViewPr>
  <p:slideViewPr>
    <p:cSldViewPr snapToGrid="0">
      <p:cViewPr>
        <p:scale>
          <a:sx n="90" d="100"/>
          <a:sy n="90" d="100"/>
        </p:scale>
        <p:origin x="-2256" y="-6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57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0" d="100"/>
          <a:sy n="120" d="100"/>
        </p:scale>
        <p:origin x="-2952" y="-7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8996412962914774"/>
          <c:w val="0.65750898093150167"/>
          <c:h val="0.704925246829118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6"/>
          <c:dLbls>
            <c:dLbl>
              <c:idx val="1"/>
              <c:layout>
                <c:manualLayout>
                  <c:x val="-4.3090834997021162E-2"/>
                  <c:y val="-6.1102661973651502E-2"/>
                </c:manualLayout>
              </c:layout>
              <c:showVal val="1"/>
            </c:dLbl>
            <c:dLbl>
              <c:idx val="2"/>
              <c:layout>
                <c:manualLayout>
                  <c:x val="-1.3759994589095002E-3"/>
                  <c:y val="-1.359037552492876E-2"/>
                </c:manualLayout>
              </c:layout>
              <c:showVal val="1"/>
            </c:dLbl>
            <c:dLbl>
              <c:idx val="3"/>
              <c:layout>
                <c:manualLayout>
                  <c:x val="-2.6498011929076038E-3"/>
                  <c:y val="-7.1054161287877407E-4"/>
                </c:manualLayout>
              </c:layout>
              <c:showVal val="1"/>
            </c:dLbl>
            <c:dLbl>
              <c:idx val="4"/>
              <c:layout>
                <c:manualLayout>
                  <c:x val="3.0829337324866954E-3"/>
                  <c:y val="6.4335810629140653E-3"/>
                </c:manualLayout>
              </c:layout>
              <c:showVal val="1"/>
            </c:dLbl>
            <c:dLbl>
              <c:idx val="5"/>
              <c:layout>
                <c:manualLayout>
                  <c:x val="1.3793384267590823E-2"/>
                  <c:y val="8.1038376850167196E-2"/>
                </c:manualLayout>
              </c:layout>
              <c:showVal val="1"/>
            </c:dLbl>
            <c:dLbl>
              <c:idx val="6"/>
              <c:layout>
                <c:manualLayout>
                  <c:x val="-4.9131830291482019E-3"/>
                  <c:y val="4.3731716628447811E-2"/>
                </c:manualLayout>
              </c:layout>
              <c:showVal val="1"/>
            </c:dLbl>
            <c:dLbl>
              <c:idx val="8"/>
              <c:layout>
                <c:manualLayout>
                  <c:x val="3.7574805250621852E-2"/>
                  <c:y val="-2.7643156048900292E-2"/>
                </c:manualLayout>
              </c:layout>
              <c:showVal val="1"/>
            </c:dLbl>
            <c:dLbl>
              <c:idx val="9"/>
              <c:layout>
                <c:manualLayout>
                  <c:x val="3.245442051149218E-2"/>
                  <c:y val="-1.056343139068716E-2"/>
                </c:manualLayout>
              </c:layout>
              <c:showVal val="1"/>
            </c:dLbl>
            <c:showVal val="1"/>
            <c:showLeaderLines val="1"/>
          </c:dLbls>
          <c:cat>
            <c:strRef>
              <c:f>Sheet1!$A$2:$A$10</c:f>
              <c:strCache>
                <c:ptCount val="9"/>
                <c:pt idx="0">
                  <c:v>Blding &amp; Plning</c:v>
                </c:pt>
                <c:pt idx="1">
                  <c:v>Debt Svc &amp; Capital Imp</c:v>
                </c:pt>
                <c:pt idx="2">
                  <c:v>Gen'l Govt</c:v>
                </c:pt>
                <c:pt idx="3">
                  <c:v>Insurance</c:v>
                </c:pt>
                <c:pt idx="4">
                  <c:v>Pub Works</c:v>
                </c:pt>
                <c:pt idx="5">
                  <c:v>Public Safety</c:v>
                </c:pt>
                <c:pt idx="6">
                  <c:v>Recreation</c:v>
                </c:pt>
                <c:pt idx="7">
                  <c:v>RUT</c:v>
                </c:pt>
                <c:pt idx="8">
                  <c:v>Statutory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5.8200000000000002E-2</c:v>
                </c:pt>
                <c:pt idx="1">
                  <c:v>5.1400000000000001E-2</c:v>
                </c:pt>
                <c:pt idx="2">
                  <c:v>0.16470000000000001</c:v>
                </c:pt>
                <c:pt idx="3">
                  <c:v>0.12330000000000002</c:v>
                </c:pt>
                <c:pt idx="4">
                  <c:v>0.10270000000000003</c:v>
                </c:pt>
                <c:pt idx="5">
                  <c:v>0.30040000000000011</c:v>
                </c:pt>
                <c:pt idx="6">
                  <c:v>4.9000000000000024E-3</c:v>
                </c:pt>
                <c:pt idx="7">
                  <c:v>6.2700000000000033E-2</c:v>
                </c:pt>
                <c:pt idx="8">
                  <c:v>0.13159999999999999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1702403799370684"/>
          <c:y val="5.7693721083847897E-2"/>
          <c:w val="0.2670406812561838"/>
          <c:h val="0.89769675309669661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0.40384762715471545"/>
          <c:y val="1.6216502653696587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view3D>
      <c:rotX val="30"/>
      <c:rotY val="220"/>
      <c:perspective val="30"/>
    </c:view3D>
    <c:sideWall>
      <c:spPr>
        <a:noFill/>
        <a:ln>
          <a:noFill/>
        </a:ln>
        <a:effectLst/>
      </c:spPr>
    </c:sideWall>
    <c:backWall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Total</c:v>
                </c:pt>
              </c:strCache>
            </c:strRef>
          </c:tx>
          <c:explosion val="22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explosion val="2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6120451159821434E-2"/>
                  <c:y val="-5.0971319561507356E-2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9.8950131233595806E-3"/>
                  <c:y val="-3.8837672595621771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 dirty="0" smtClean="0">
                        <a:solidFill>
                          <a:schemeClr val="tx1"/>
                        </a:solidFill>
                      </a:rPr>
                      <a:t>83</a:t>
                    </a:r>
                    <a:r>
                      <a:rPr lang="en-US" baseline="0" dirty="0" smtClean="0">
                        <a:solidFill>
                          <a:schemeClr val="tx1"/>
                        </a:solidFill>
                      </a:rPr>
                      <a:t>.01%</a:t>
                    </a:r>
                    <a:endParaRPr lang="en-US" baseline="0" dirty="0">
                      <a:solidFill>
                        <a:schemeClr val="tx1"/>
                      </a:solidFill>
                    </a:endParaRPr>
                  </a:p>
                </c:rich>
              </c:tx>
              <c:dLblPos val="bestFit"/>
              <c:showVal val="1"/>
            </c:dLbl>
            <c:dLbl>
              <c:idx val="2"/>
              <c:layout>
                <c:manualLayout>
                  <c:x val="2.5229954363812631E-4"/>
                  <c:y val="4.5858013665702115E-2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1.807902390579556E-2"/>
                  <c:y val="4.1054992033270683E-2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2.5985197796221583E-2"/>
                  <c:y val="5.3760260076949833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-3.5529899978718874E-2"/>
                  <c:y val="3.4165106555404182E-2"/>
                </c:manualLayout>
              </c:layout>
              <c:dLblPos val="bestFit"/>
              <c:showVal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Vacant Land</c:v>
                </c:pt>
                <c:pt idx="1">
                  <c:v>Residential</c:v>
                </c:pt>
                <c:pt idx="2">
                  <c:v>Farm</c:v>
                </c:pt>
                <c:pt idx="3">
                  <c:v>Commerical</c:v>
                </c:pt>
                <c:pt idx="4">
                  <c:v>Industrial</c:v>
                </c:pt>
                <c:pt idx="5">
                  <c:v>Apartments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3.2199999999999999E-2</c:v>
                </c:pt>
                <c:pt idx="1">
                  <c:v>0.83009999999999995</c:v>
                </c:pt>
                <c:pt idx="2">
                  <c:v>3.3000000000000008E-3</c:v>
                </c:pt>
                <c:pt idx="3">
                  <c:v>0.1019</c:v>
                </c:pt>
                <c:pt idx="4">
                  <c:v>6.3000000000000018E-3</c:v>
                </c:pt>
                <c:pt idx="5">
                  <c:v>2.6200000000000008E-2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Lbls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Sheet1!$A$2:$A$7</c:f>
              <c:strCache>
                <c:ptCount val="6"/>
                <c:pt idx="0">
                  <c:v>Vacant Land</c:v>
                </c:pt>
                <c:pt idx="1">
                  <c:v>Residential</c:v>
                </c:pt>
                <c:pt idx="2">
                  <c:v>Farm</c:v>
                </c:pt>
                <c:pt idx="3">
                  <c:v>Commerical</c:v>
                </c:pt>
                <c:pt idx="4">
                  <c:v>Industrial</c:v>
                </c:pt>
                <c:pt idx="5">
                  <c:v>Apartments</c:v>
                </c:pt>
              </c:strCache>
            </c:strRef>
          </c:cat>
          <c:val>
            <c:numRef>
              <c:f>Sheet1!$C$2:$C$7</c:f>
              <c:numCache>
                <c:formatCode>#,##0.00_);[Red]\(#,##0.00\)</c:formatCode>
                <c:ptCount val="6"/>
                <c:pt idx="0">
                  <c:v>232729500</c:v>
                </c:pt>
                <c:pt idx="1">
                  <c:v>5999035200</c:v>
                </c:pt>
                <c:pt idx="2">
                  <c:v>23615400</c:v>
                </c:pt>
                <c:pt idx="3">
                  <c:v>736245100</c:v>
                </c:pt>
                <c:pt idx="4">
                  <c:v>45660200</c:v>
                </c:pt>
                <c:pt idx="5">
                  <c:v>189649500</c:v>
                </c:pt>
              </c:numCache>
            </c:numRef>
          </c:val>
        </c:ser>
        <c:dLbls>
          <c:showVal val="1"/>
        </c:dLbls>
      </c:pie3DChart>
    </c:plotArea>
    <c:legend>
      <c:legendPos val="b"/>
      <c:layout>
        <c:manualLayout>
          <c:xMode val="edge"/>
          <c:yMode val="edge"/>
          <c:x val="0.72655576229939789"/>
          <c:y val="0.12950643733439043"/>
          <c:w val="0.27202548043366181"/>
          <c:h val="0.7164367874554923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rotY val="214"/>
      <c:perspective val="30"/>
    </c:view3D>
    <c:plotArea>
      <c:layout>
        <c:manualLayout>
          <c:layoutTarget val="inner"/>
          <c:xMode val="edge"/>
          <c:yMode val="edge"/>
          <c:x val="0"/>
          <c:y val="8.4819850000223226E-2"/>
          <c:w val="0.58821850393700215"/>
          <c:h val="0.8107461653250862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0485223917322836"/>
                  <c:y val="0.10469509319317617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Local School District</c:v>
                </c:pt>
                <c:pt idx="1">
                  <c:v>Municipal Purpose Tax</c:v>
                </c:pt>
                <c:pt idx="2">
                  <c:v>County Purposes</c:v>
                </c:pt>
                <c:pt idx="3">
                  <c:v>Fire Districts (total levies)</c:v>
                </c:pt>
                <c:pt idx="4">
                  <c:v>Municipal Open Space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0.54412673578921356</c:v>
                </c:pt>
                <c:pt idx="1">
                  <c:v>0.19121251632637543</c:v>
                </c:pt>
                <c:pt idx="2">
                  <c:v>0.20257823149531959</c:v>
                </c:pt>
                <c:pt idx="3">
                  <c:v>5.0579539711448962E-2</c:v>
                </c:pt>
                <c:pt idx="4">
                  <c:v>1.1502976677642461E-2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explosion val="25"/>
          <c:cat>
            <c:strRef>
              <c:f>Sheet1!$A$2:$A$6</c:f>
              <c:strCache>
                <c:ptCount val="5"/>
                <c:pt idx="0">
                  <c:v>Local School District</c:v>
                </c:pt>
                <c:pt idx="1">
                  <c:v>Municipal Purpose Tax</c:v>
                </c:pt>
                <c:pt idx="2">
                  <c:v>County Purposes</c:v>
                </c:pt>
                <c:pt idx="3">
                  <c:v>Fire Districts (total levies)</c:v>
                </c:pt>
                <c:pt idx="4">
                  <c:v>Municipal Open Space</c:v>
                </c:pt>
              </c:strCache>
            </c:strRef>
          </c:cat>
          <c:val>
            <c:numRef>
              <c:f>Sheet1!$C$2:$C$6</c:f>
              <c:numCache>
                <c:formatCode>"$"#,##0.00_);[Red]\("$"#,##0.00\)</c:formatCode>
                <c:ptCount val="5"/>
                <c:pt idx="0">
                  <c:v>102556980</c:v>
                </c:pt>
                <c:pt idx="1">
                  <c:v>36039725.532307692</c:v>
                </c:pt>
                <c:pt idx="2">
                  <c:v>38181934.960000001</c:v>
                </c:pt>
                <c:pt idx="3">
                  <c:v>9533229.1199999955</c:v>
                </c:pt>
                <c:pt idx="4">
                  <c:v>2168080.4699999997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997268700787903"/>
          <c:y val="0.12356210539262252"/>
          <c:w val="0.32908981299212892"/>
          <c:h val="0.71925056647902263"/>
        </c:manualLayout>
      </c:layout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854818-4734-4B35-A0D5-C8B5148C0EEC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96B592E1-A51D-4E7A-888C-C07909C85C86}">
      <dgm:prSet phldrT="[Text]"/>
      <dgm:spPr/>
      <dgm:t>
        <a:bodyPr/>
        <a:lstStyle/>
        <a:p>
          <a:r>
            <a:rPr lang="en-US" dirty="0" smtClean="0"/>
            <a:t>Forecast / Close-out</a:t>
          </a:r>
          <a:endParaRPr lang="en-US" dirty="0"/>
        </a:p>
      </dgm:t>
    </dgm:pt>
    <dgm:pt modelId="{55777C41-D3A1-44BE-A91D-38E225902FF5}" type="parTrans" cxnId="{EEA651C3-37F7-46EB-BD34-6FB7EF3C4CDA}">
      <dgm:prSet/>
      <dgm:spPr/>
      <dgm:t>
        <a:bodyPr/>
        <a:lstStyle/>
        <a:p>
          <a:endParaRPr lang="en-US"/>
        </a:p>
      </dgm:t>
    </dgm:pt>
    <dgm:pt modelId="{F7836AE2-C762-4318-A6A9-8D09A866B30A}" type="sibTrans" cxnId="{EEA651C3-37F7-46EB-BD34-6FB7EF3C4CDA}">
      <dgm:prSet/>
      <dgm:spPr/>
      <dgm:t>
        <a:bodyPr/>
        <a:lstStyle/>
        <a:p>
          <a:endParaRPr lang="en-US"/>
        </a:p>
      </dgm:t>
    </dgm:pt>
    <dgm:pt modelId="{1C132CDA-2C09-42BF-8C33-29526056D4F2}">
      <dgm:prSet phldrT="[Text]"/>
      <dgm:spPr/>
      <dgm:t>
        <a:bodyPr/>
        <a:lstStyle/>
        <a:p>
          <a:r>
            <a:rPr lang="en-US" dirty="0" smtClean="0"/>
            <a:t>Prepare</a:t>
          </a:r>
          <a:endParaRPr lang="en-US" dirty="0"/>
        </a:p>
      </dgm:t>
    </dgm:pt>
    <dgm:pt modelId="{F5639F55-C4B6-4833-9D33-943A6BD7D06C}" type="parTrans" cxnId="{1C27DDA0-8C90-4839-932A-DE9354337F46}">
      <dgm:prSet/>
      <dgm:spPr/>
      <dgm:t>
        <a:bodyPr/>
        <a:lstStyle/>
        <a:p>
          <a:endParaRPr lang="en-US"/>
        </a:p>
      </dgm:t>
    </dgm:pt>
    <dgm:pt modelId="{4996F098-7B10-48B5-AE69-A69BBE75DEE9}" type="sibTrans" cxnId="{1C27DDA0-8C90-4839-932A-DE9354337F46}">
      <dgm:prSet/>
      <dgm:spPr/>
      <dgm:t>
        <a:bodyPr/>
        <a:lstStyle/>
        <a:p>
          <a:endParaRPr lang="en-US"/>
        </a:p>
      </dgm:t>
    </dgm:pt>
    <dgm:pt modelId="{523E8EAE-D356-4932-AF97-BD74E8C239DA}">
      <dgm:prSet phldrT="[Text]"/>
      <dgm:spPr/>
      <dgm:t>
        <a:bodyPr/>
        <a:lstStyle/>
        <a:p>
          <a:r>
            <a:rPr lang="en-US" dirty="0" smtClean="0"/>
            <a:t>Introduce</a:t>
          </a:r>
          <a:endParaRPr lang="en-US" dirty="0"/>
        </a:p>
      </dgm:t>
    </dgm:pt>
    <dgm:pt modelId="{FB30AE05-53E7-48C8-BD96-E598DF76D015}" type="parTrans" cxnId="{1CD7B9FE-989B-4D45-A63B-D983949A0EAE}">
      <dgm:prSet/>
      <dgm:spPr/>
      <dgm:t>
        <a:bodyPr/>
        <a:lstStyle/>
        <a:p>
          <a:endParaRPr lang="en-US"/>
        </a:p>
      </dgm:t>
    </dgm:pt>
    <dgm:pt modelId="{EA1EB709-8477-4572-8F76-CF824D174A9F}" type="sibTrans" cxnId="{1CD7B9FE-989B-4D45-A63B-D983949A0EAE}">
      <dgm:prSet/>
      <dgm:spPr/>
      <dgm:t>
        <a:bodyPr/>
        <a:lstStyle/>
        <a:p>
          <a:endParaRPr lang="en-US"/>
        </a:p>
      </dgm:t>
    </dgm:pt>
    <dgm:pt modelId="{609F509D-0F2B-435B-8A43-4811551B73B1}">
      <dgm:prSet phldrT="[Text]"/>
      <dgm:spPr/>
      <dgm:t>
        <a:bodyPr/>
        <a:lstStyle/>
        <a:p>
          <a:r>
            <a:rPr lang="en-US" dirty="0" smtClean="0"/>
            <a:t>Adopt</a:t>
          </a:r>
          <a:endParaRPr lang="en-US" dirty="0"/>
        </a:p>
      </dgm:t>
    </dgm:pt>
    <dgm:pt modelId="{1D154CA7-692B-4BE1-9892-81AE77BAF95F}" type="parTrans" cxnId="{0FD0BB18-49CD-4D33-8A09-3E0CBBA13C9D}">
      <dgm:prSet/>
      <dgm:spPr/>
      <dgm:t>
        <a:bodyPr/>
        <a:lstStyle/>
        <a:p>
          <a:endParaRPr lang="en-US"/>
        </a:p>
      </dgm:t>
    </dgm:pt>
    <dgm:pt modelId="{888BF05F-492A-4BAE-887F-CC75D2916F7A}" type="sibTrans" cxnId="{0FD0BB18-49CD-4D33-8A09-3E0CBBA13C9D}">
      <dgm:prSet/>
      <dgm:spPr/>
      <dgm:t>
        <a:bodyPr/>
        <a:lstStyle/>
        <a:p>
          <a:endParaRPr lang="en-US"/>
        </a:p>
      </dgm:t>
    </dgm:pt>
    <dgm:pt modelId="{4E3B598D-F44C-4C80-98F7-BBA641EEB300}" type="pres">
      <dgm:prSet presAssocID="{D7854818-4734-4B35-A0D5-C8B5148C0EEC}" presName="compositeShape" presStyleCnt="0">
        <dgm:presLayoutVars>
          <dgm:chMax val="7"/>
          <dgm:dir/>
          <dgm:resizeHandles val="exact"/>
        </dgm:presLayoutVars>
      </dgm:prSet>
      <dgm:spPr/>
    </dgm:pt>
    <dgm:pt modelId="{F57EE6B6-42A5-4EB8-9065-D71A0CF4FFFC}" type="pres">
      <dgm:prSet presAssocID="{D7854818-4734-4B35-A0D5-C8B5148C0EEC}" presName="wedge1" presStyleLbl="node1" presStyleIdx="0" presStyleCnt="4"/>
      <dgm:spPr/>
      <dgm:t>
        <a:bodyPr/>
        <a:lstStyle/>
        <a:p>
          <a:endParaRPr lang="en-US"/>
        </a:p>
      </dgm:t>
    </dgm:pt>
    <dgm:pt modelId="{75172E26-0067-43D2-B751-6995F1C1F445}" type="pres">
      <dgm:prSet presAssocID="{D7854818-4734-4B35-A0D5-C8B5148C0EEC}" presName="dummy1a" presStyleCnt="0"/>
      <dgm:spPr/>
    </dgm:pt>
    <dgm:pt modelId="{12750FD0-D6F6-4E77-B166-9F90D9008D1E}" type="pres">
      <dgm:prSet presAssocID="{D7854818-4734-4B35-A0D5-C8B5148C0EEC}" presName="dummy1b" presStyleCnt="0"/>
      <dgm:spPr/>
    </dgm:pt>
    <dgm:pt modelId="{0C89F0AC-9365-4981-A03B-96C9C0FE865C}" type="pres">
      <dgm:prSet presAssocID="{D7854818-4734-4B35-A0D5-C8B5148C0EEC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1DF9CC-697F-447F-9BDA-12E8CC72EC92}" type="pres">
      <dgm:prSet presAssocID="{D7854818-4734-4B35-A0D5-C8B5148C0EEC}" presName="wedge2" presStyleLbl="node1" presStyleIdx="1" presStyleCnt="4"/>
      <dgm:spPr/>
      <dgm:t>
        <a:bodyPr/>
        <a:lstStyle/>
        <a:p>
          <a:endParaRPr lang="en-US"/>
        </a:p>
      </dgm:t>
    </dgm:pt>
    <dgm:pt modelId="{21AF10F9-5C0C-4A17-941E-045D245B62ED}" type="pres">
      <dgm:prSet presAssocID="{D7854818-4734-4B35-A0D5-C8B5148C0EEC}" presName="dummy2a" presStyleCnt="0"/>
      <dgm:spPr/>
    </dgm:pt>
    <dgm:pt modelId="{552F0C35-1118-4524-A08F-AB2988095B8B}" type="pres">
      <dgm:prSet presAssocID="{D7854818-4734-4B35-A0D5-C8B5148C0EEC}" presName="dummy2b" presStyleCnt="0"/>
      <dgm:spPr/>
    </dgm:pt>
    <dgm:pt modelId="{4FD5DCBF-C82E-4A61-A44F-6F109329B445}" type="pres">
      <dgm:prSet presAssocID="{D7854818-4734-4B35-A0D5-C8B5148C0EEC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90F84-2761-4896-B2D7-9D49782B21E6}" type="pres">
      <dgm:prSet presAssocID="{D7854818-4734-4B35-A0D5-C8B5148C0EEC}" presName="wedge3" presStyleLbl="node1" presStyleIdx="2" presStyleCnt="4"/>
      <dgm:spPr/>
      <dgm:t>
        <a:bodyPr/>
        <a:lstStyle/>
        <a:p>
          <a:endParaRPr lang="en-US"/>
        </a:p>
      </dgm:t>
    </dgm:pt>
    <dgm:pt modelId="{09AF8098-255E-498D-8EFA-BDB201D18A0C}" type="pres">
      <dgm:prSet presAssocID="{D7854818-4734-4B35-A0D5-C8B5148C0EEC}" presName="dummy3a" presStyleCnt="0"/>
      <dgm:spPr/>
    </dgm:pt>
    <dgm:pt modelId="{EDBD7520-0AD0-481C-B4E5-E2FA9E4E1CFB}" type="pres">
      <dgm:prSet presAssocID="{D7854818-4734-4B35-A0D5-C8B5148C0EEC}" presName="dummy3b" presStyleCnt="0"/>
      <dgm:spPr/>
    </dgm:pt>
    <dgm:pt modelId="{73014C7D-7F29-42D0-B88B-EEDAED18C136}" type="pres">
      <dgm:prSet presAssocID="{D7854818-4734-4B35-A0D5-C8B5148C0EEC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332249-3F91-4182-8EC3-065009E9BEAE}" type="pres">
      <dgm:prSet presAssocID="{D7854818-4734-4B35-A0D5-C8B5148C0EEC}" presName="wedge4" presStyleLbl="node1" presStyleIdx="3" presStyleCnt="4"/>
      <dgm:spPr/>
      <dgm:t>
        <a:bodyPr/>
        <a:lstStyle/>
        <a:p>
          <a:endParaRPr lang="en-US"/>
        </a:p>
      </dgm:t>
    </dgm:pt>
    <dgm:pt modelId="{81138048-94D0-4EA3-B7F7-1B8D7E4DF229}" type="pres">
      <dgm:prSet presAssocID="{D7854818-4734-4B35-A0D5-C8B5148C0EEC}" presName="dummy4a" presStyleCnt="0"/>
      <dgm:spPr/>
    </dgm:pt>
    <dgm:pt modelId="{23C407F6-5FE6-478B-98B4-73A1D778393C}" type="pres">
      <dgm:prSet presAssocID="{D7854818-4734-4B35-A0D5-C8B5148C0EEC}" presName="dummy4b" presStyleCnt="0"/>
      <dgm:spPr/>
    </dgm:pt>
    <dgm:pt modelId="{7E01AE4F-65FF-48F4-B636-FD83FA78090C}" type="pres">
      <dgm:prSet presAssocID="{D7854818-4734-4B35-A0D5-C8B5148C0EEC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C4B7E8-05A4-445D-B42C-15FF2F8F520C}" type="pres">
      <dgm:prSet presAssocID="{F7836AE2-C762-4318-A6A9-8D09A866B30A}" presName="arrowWedge1" presStyleLbl="fgSibTrans2D1" presStyleIdx="0" presStyleCnt="4"/>
      <dgm:spPr/>
    </dgm:pt>
    <dgm:pt modelId="{E887FC55-3312-4AF1-B4F7-F6365E847DD4}" type="pres">
      <dgm:prSet presAssocID="{4996F098-7B10-48B5-AE69-A69BBE75DEE9}" presName="arrowWedge2" presStyleLbl="fgSibTrans2D1" presStyleIdx="1" presStyleCnt="4"/>
      <dgm:spPr/>
    </dgm:pt>
    <dgm:pt modelId="{369D8319-5A2B-474B-B2CE-D6F896B565D5}" type="pres">
      <dgm:prSet presAssocID="{EA1EB709-8477-4572-8F76-CF824D174A9F}" presName="arrowWedge3" presStyleLbl="fgSibTrans2D1" presStyleIdx="2" presStyleCnt="4"/>
      <dgm:spPr/>
    </dgm:pt>
    <dgm:pt modelId="{5ADA72A9-2EF1-4956-9F2C-C06827CEE1DC}" type="pres">
      <dgm:prSet presAssocID="{888BF05F-492A-4BAE-887F-CC75D2916F7A}" presName="arrowWedge4" presStyleLbl="fgSibTrans2D1" presStyleIdx="3" presStyleCnt="4"/>
      <dgm:spPr/>
    </dgm:pt>
  </dgm:ptLst>
  <dgm:cxnLst>
    <dgm:cxn modelId="{3698DED4-85D6-473D-B830-E76EB78CBC1E}" type="presOf" srcId="{96B592E1-A51D-4E7A-888C-C07909C85C86}" destId="{F57EE6B6-42A5-4EB8-9065-D71A0CF4FFFC}" srcOrd="0" destOrd="0" presId="urn:microsoft.com/office/officeart/2005/8/layout/cycle8"/>
    <dgm:cxn modelId="{14A0EA53-84D9-4DE8-A52B-872ABE42BF89}" type="presOf" srcId="{96B592E1-A51D-4E7A-888C-C07909C85C86}" destId="{0C89F0AC-9365-4981-A03B-96C9C0FE865C}" srcOrd="1" destOrd="0" presId="urn:microsoft.com/office/officeart/2005/8/layout/cycle8"/>
    <dgm:cxn modelId="{A133CEEB-1087-4D55-A8F6-F794020A493B}" type="presOf" srcId="{523E8EAE-D356-4932-AF97-BD74E8C239DA}" destId="{73014C7D-7F29-42D0-B88B-EEDAED18C136}" srcOrd="1" destOrd="0" presId="urn:microsoft.com/office/officeart/2005/8/layout/cycle8"/>
    <dgm:cxn modelId="{E0F959ED-6915-4648-9509-468C9BBA2067}" type="presOf" srcId="{609F509D-0F2B-435B-8A43-4811551B73B1}" destId="{9A332249-3F91-4182-8EC3-065009E9BEAE}" srcOrd="0" destOrd="0" presId="urn:microsoft.com/office/officeart/2005/8/layout/cycle8"/>
    <dgm:cxn modelId="{EEA651C3-37F7-46EB-BD34-6FB7EF3C4CDA}" srcId="{D7854818-4734-4B35-A0D5-C8B5148C0EEC}" destId="{96B592E1-A51D-4E7A-888C-C07909C85C86}" srcOrd="0" destOrd="0" parTransId="{55777C41-D3A1-44BE-A91D-38E225902FF5}" sibTransId="{F7836AE2-C762-4318-A6A9-8D09A866B30A}"/>
    <dgm:cxn modelId="{0FD0BB18-49CD-4D33-8A09-3E0CBBA13C9D}" srcId="{D7854818-4734-4B35-A0D5-C8B5148C0EEC}" destId="{609F509D-0F2B-435B-8A43-4811551B73B1}" srcOrd="3" destOrd="0" parTransId="{1D154CA7-692B-4BE1-9892-81AE77BAF95F}" sibTransId="{888BF05F-492A-4BAE-887F-CC75D2916F7A}"/>
    <dgm:cxn modelId="{58A663F8-B9CF-4430-A74C-860AA4CE79FC}" type="presOf" srcId="{523E8EAE-D356-4932-AF97-BD74E8C239DA}" destId="{B4E90F84-2761-4896-B2D7-9D49782B21E6}" srcOrd="0" destOrd="0" presId="urn:microsoft.com/office/officeart/2005/8/layout/cycle8"/>
    <dgm:cxn modelId="{3BD0C318-A21A-49C3-9CB2-A6477CFC8C16}" type="presOf" srcId="{1C132CDA-2C09-42BF-8C33-29526056D4F2}" destId="{1C1DF9CC-697F-447F-9BDA-12E8CC72EC92}" srcOrd="0" destOrd="0" presId="urn:microsoft.com/office/officeart/2005/8/layout/cycle8"/>
    <dgm:cxn modelId="{1CD7B9FE-989B-4D45-A63B-D983949A0EAE}" srcId="{D7854818-4734-4B35-A0D5-C8B5148C0EEC}" destId="{523E8EAE-D356-4932-AF97-BD74E8C239DA}" srcOrd="2" destOrd="0" parTransId="{FB30AE05-53E7-48C8-BD96-E598DF76D015}" sibTransId="{EA1EB709-8477-4572-8F76-CF824D174A9F}"/>
    <dgm:cxn modelId="{E270A955-FF62-4964-A720-FE8AD5E298F0}" type="presOf" srcId="{1C132CDA-2C09-42BF-8C33-29526056D4F2}" destId="{4FD5DCBF-C82E-4A61-A44F-6F109329B445}" srcOrd="1" destOrd="0" presId="urn:microsoft.com/office/officeart/2005/8/layout/cycle8"/>
    <dgm:cxn modelId="{43016E88-7593-411F-B0AD-0D38093B49DC}" type="presOf" srcId="{609F509D-0F2B-435B-8A43-4811551B73B1}" destId="{7E01AE4F-65FF-48F4-B636-FD83FA78090C}" srcOrd="1" destOrd="0" presId="urn:microsoft.com/office/officeart/2005/8/layout/cycle8"/>
    <dgm:cxn modelId="{1C27DDA0-8C90-4839-932A-DE9354337F46}" srcId="{D7854818-4734-4B35-A0D5-C8B5148C0EEC}" destId="{1C132CDA-2C09-42BF-8C33-29526056D4F2}" srcOrd="1" destOrd="0" parTransId="{F5639F55-C4B6-4833-9D33-943A6BD7D06C}" sibTransId="{4996F098-7B10-48B5-AE69-A69BBE75DEE9}"/>
    <dgm:cxn modelId="{D90AA7D2-152D-4822-B2B8-A6B36CAD32DC}" type="presOf" srcId="{D7854818-4734-4B35-A0D5-C8B5148C0EEC}" destId="{4E3B598D-F44C-4C80-98F7-BBA641EEB300}" srcOrd="0" destOrd="0" presId="urn:microsoft.com/office/officeart/2005/8/layout/cycle8"/>
    <dgm:cxn modelId="{F5821539-0E2B-4EDC-81C8-2C57736CD659}" type="presParOf" srcId="{4E3B598D-F44C-4C80-98F7-BBA641EEB300}" destId="{F57EE6B6-42A5-4EB8-9065-D71A0CF4FFFC}" srcOrd="0" destOrd="0" presId="urn:microsoft.com/office/officeart/2005/8/layout/cycle8"/>
    <dgm:cxn modelId="{E2ED1F1A-67DE-4998-8B0C-EDC15AB22CEA}" type="presParOf" srcId="{4E3B598D-F44C-4C80-98F7-BBA641EEB300}" destId="{75172E26-0067-43D2-B751-6995F1C1F445}" srcOrd="1" destOrd="0" presId="urn:microsoft.com/office/officeart/2005/8/layout/cycle8"/>
    <dgm:cxn modelId="{8515B848-3358-4193-A79B-EABEC8371E24}" type="presParOf" srcId="{4E3B598D-F44C-4C80-98F7-BBA641EEB300}" destId="{12750FD0-D6F6-4E77-B166-9F90D9008D1E}" srcOrd="2" destOrd="0" presId="urn:microsoft.com/office/officeart/2005/8/layout/cycle8"/>
    <dgm:cxn modelId="{81100D89-62E2-40B6-AB8A-0173FB737204}" type="presParOf" srcId="{4E3B598D-F44C-4C80-98F7-BBA641EEB300}" destId="{0C89F0AC-9365-4981-A03B-96C9C0FE865C}" srcOrd="3" destOrd="0" presId="urn:microsoft.com/office/officeart/2005/8/layout/cycle8"/>
    <dgm:cxn modelId="{91B7BDFE-B21D-4BB9-A9DD-D6BB0D223FC5}" type="presParOf" srcId="{4E3B598D-F44C-4C80-98F7-BBA641EEB300}" destId="{1C1DF9CC-697F-447F-9BDA-12E8CC72EC92}" srcOrd="4" destOrd="0" presId="urn:microsoft.com/office/officeart/2005/8/layout/cycle8"/>
    <dgm:cxn modelId="{0CC50F9B-EB56-403E-835D-2A2E35A76FAA}" type="presParOf" srcId="{4E3B598D-F44C-4C80-98F7-BBA641EEB300}" destId="{21AF10F9-5C0C-4A17-941E-045D245B62ED}" srcOrd="5" destOrd="0" presId="urn:microsoft.com/office/officeart/2005/8/layout/cycle8"/>
    <dgm:cxn modelId="{16F930BB-E136-4134-B0DF-ED813EC5B8F1}" type="presParOf" srcId="{4E3B598D-F44C-4C80-98F7-BBA641EEB300}" destId="{552F0C35-1118-4524-A08F-AB2988095B8B}" srcOrd="6" destOrd="0" presId="urn:microsoft.com/office/officeart/2005/8/layout/cycle8"/>
    <dgm:cxn modelId="{4445E155-F218-4A28-B4BF-1A1C83EFAE4D}" type="presParOf" srcId="{4E3B598D-F44C-4C80-98F7-BBA641EEB300}" destId="{4FD5DCBF-C82E-4A61-A44F-6F109329B445}" srcOrd="7" destOrd="0" presId="urn:microsoft.com/office/officeart/2005/8/layout/cycle8"/>
    <dgm:cxn modelId="{821E5006-0E90-4CB6-B32A-0D01B9DB73C0}" type="presParOf" srcId="{4E3B598D-F44C-4C80-98F7-BBA641EEB300}" destId="{B4E90F84-2761-4896-B2D7-9D49782B21E6}" srcOrd="8" destOrd="0" presId="urn:microsoft.com/office/officeart/2005/8/layout/cycle8"/>
    <dgm:cxn modelId="{DF681320-C172-4F86-B8DB-CEFE8D6A8A18}" type="presParOf" srcId="{4E3B598D-F44C-4C80-98F7-BBA641EEB300}" destId="{09AF8098-255E-498D-8EFA-BDB201D18A0C}" srcOrd="9" destOrd="0" presId="urn:microsoft.com/office/officeart/2005/8/layout/cycle8"/>
    <dgm:cxn modelId="{088ED0E8-6DE0-497D-B721-17E19B14E9F8}" type="presParOf" srcId="{4E3B598D-F44C-4C80-98F7-BBA641EEB300}" destId="{EDBD7520-0AD0-481C-B4E5-E2FA9E4E1CFB}" srcOrd="10" destOrd="0" presId="urn:microsoft.com/office/officeart/2005/8/layout/cycle8"/>
    <dgm:cxn modelId="{AF7BF8DA-FFAF-417E-A8AA-740254497A41}" type="presParOf" srcId="{4E3B598D-F44C-4C80-98F7-BBA641EEB300}" destId="{73014C7D-7F29-42D0-B88B-EEDAED18C136}" srcOrd="11" destOrd="0" presId="urn:microsoft.com/office/officeart/2005/8/layout/cycle8"/>
    <dgm:cxn modelId="{2F8AD8D9-E9A8-4FE9-9BD8-36D5DC87A300}" type="presParOf" srcId="{4E3B598D-F44C-4C80-98F7-BBA641EEB300}" destId="{9A332249-3F91-4182-8EC3-065009E9BEAE}" srcOrd="12" destOrd="0" presId="urn:microsoft.com/office/officeart/2005/8/layout/cycle8"/>
    <dgm:cxn modelId="{B7BF9B4D-02E1-4A25-A5FE-C8596AFB3970}" type="presParOf" srcId="{4E3B598D-F44C-4C80-98F7-BBA641EEB300}" destId="{81138048-94D0-4EA3-B7F7-1B8D7E4DF229}" srcOrd="13" destOrd="0" presId="urn:microsoft.com/office/officeart/2005/8/layout/cycle8"/>
    <dgm:cxn modelId="{9A9DC31B-7727-4B64-84C2-7D15E6582A84}" type="presParOf" srcId="{4E3B598D-F44C-4C80-98F7-BBA641EEB300}" destId="{23C407F6-5FE6-478B-98B4-73A1D778393C}" srcOrd="14" destOrd="0" presId="urn:microsoft.com/office/officeart/2005/8/layout/cycle8"/>
    <dgm:cxn modelId="{B1A5F4DD-E5FE-4E5D-9D25-06E45A67441F}" type="presParOf" srcId="{4E3B598D-F44C-4C80-98F7-BBA641EEB300}" destId="{7E01AE4F-65FF-48F4-B636-FD83FA78090C}" srcOrd="15" destOrd="0" presId="urn:microsoft.com/office/officeart/2005/8/layout/cycle8"/>
    <dgm:cxn modelId="{3A6EE136-6C6D-442F-9D8D-C77530320713}" type="presParOf" srcId="{4E3B598D-F44C-4C80-98F7-BBA641EEB300}" destId="{2FC4B7E8-05A4-445D-B42C-15FF2F8F520C}" srcOrd="16" destOrd="0" presId="urn:microsoft.com/office/officeart/2005/8/layout/cycle8"/>
    <dgm:cxn modelId="{0A55E09A-5738-4170-BB18-A78E9E0B15B8}" type="presParOf" srcId="{4E3B598D-F44C-4C80-98F7-BBA641EEB300}" destId="{E887FC55-3312-4AF1-B4F7-F6365E847DD4}" srcOrd="17" destOrd="0" presId="urn:microsoft.com/office/officeart/2005/8/layout/cycle8"/>
    <dgm:cxn modelId="{E3B8D9F8-93DC-43DB-A36B-47518FA8F489}" type="presParOf" srcId="{4E3B598D-F44C-4C80-98F7-BBA641EEB300}" destId="{369D8319-5A2B-474B-B2CE-D6F896B565D5}" srcOrd="18" destOrd="0" presId="urn:microsoft.com/office/officeart/2005/8/layout/cycle8"/>
    <dgm:cxn modelId="{2CAD8B6D-596E-4D0E-9255-ECEC42231A4C}" type="presParOf" srcId="{4E3B598D-F44C-4C80-98F7-BBA641EEB300}" destId="{5ADA72A9-2EF1-4956-9F2C-C06827CEE1DC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7EE6B6-42A5-4EB8-9065-D71A0CF4FFFC}">
      <dsp:nvSpPr>
        <dsp:cNvPr id="0" name=""/>
        <dsp:cNvSpPr/>
      </dsp:nvSpPr>
      <dsp:spPr>
        <a:xfrm>
          <a:off x="3378375" y="247097"/>
          <a:ext cx="3379089" cy="3379089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Forecast / Close-out</a:t>
          </a:r>
          <a:endParaRPr lang="en-US" sz="2300" kern="1200" dirty="0"/>
        </a:p>
      </dsp:txBody>
      <dsp:txXfrm>
        <a:off x="5172109" y="947453"/>
        <a:ext cx="1247044" cy="925226"/>
      </dsp:txXfrm>
    </dsp:sp>
    <dsp:sp modelId="{1C1DF9CC-697F-447F-9BDA-12E8CC72EC92}">
      <dsp:nvSpPr>
        <dsp:cNvPr id="0" name=""/>
        <dsp:cNvSpPr/>
      </dsp:nvSpPr>
      <dsp:spPr>
        <a:xfrm>
          <a:off x="3378375" y="360538"/>
          <a:ext cx="3379089" cy="3379089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Prepare</a:t>
          </a:r>
          <a:endParaRPr lang="en-US" sz="2300" kern="1200" dirty="0"/>
        </a:p>
      </dsp:txBody>
      <dsp:txXfrm>
        <a:off x="5172109" y="2114044"/>
        <a:ext cx="1247044" cy="925226"/>
      </dsp:txXfrm>
    </dsp:sp>
    <dsp:sp modelId="{B4E90F84-2761-4896-B2D7-9D49782B21E6}">
      <dsp:nvSpPr>
        <dsp:cNvPr id="0" name=""/>
        <dsp:cNvSpPr/>
      </dsp:nvSpPr>
      <dsp:spPr>
        <a:xfrm>
          <a:off x="3264935" y="360538"/>
          <a:ext cx="3379089" cy="3379089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Introduce</a:t>
          </a:r>
          <a:endParaRPr lang="en-US" sz="2300" kern="1200" dirty="0"/>
        </a:p>
      </dsp:txBody>
      <dsp:txXfrm>
        <a:off x="3603246" y="2114044"/>
        <a:ext cx="1247044" cy="925226"/>
      </dsp:txXfrm>
    </dsp:sp>
    <dsp:sp modelId="{9A332249-3F91-4182-8EC3-065009E9BEAE}">
      <dsp:nvSpPr>
        <dsp:cNvPr id="0" name=""/>
        <dsp:cNvSpPr/>
      </dsp:nvSpPr>
      <dsp:spPr>
        <a:xfrm>
          <a:off x="3264935" y="247097"/>
          <a:ext cx="3379089" cy="3379089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Adopt</a:t>
          </a:r>
          <a:endParaRPr lang="en-US" sz="2300" kern="1200" dirty="0"/>
        </a:p>
      </dsp:txBody>
      <dsp:txXfrm>
        <a:off x="3603246" y="947453"/>
        <a:ext cx="1247044" cy="925226"/>
      </dsp:txXfrm>
    </dsp:sp>
    <dsp:sp modelId="{2FC4B7E8-05A4-445D-B42C-15FF2F8F520C}">
      <dsp:nvSpPr>
        <dsp:cNvPr id="0" name=""/>
        <dsp:cNvSpPr/>
      </dsp:nvSpPr>
      <dsp:spPr>
        <a:xfrm>
          <a:off x="3169194" y="37915"/>
          <a:ext cx="3797452" cy="3797452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7FC55-3312-4AF1-B4F7-F6365E847DD4}">
      <dsp:nvSpPr>
        <dsp:cNvPr id="0" name=""/>
        <dsp:cNvSpPr/>
      </dsp:nvSpPr>
      <dsp:spPr>
        <a:xfrm>
          <a:off x="3169194" y="151356"/>
          <a:ext cx="3797452" cy="3797452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D8319-5A2B-474B-B2CE-D6F896B565D5}">
      <dsp:nvSpPr>
        <dsp:cNvPr id="0" name=""/>
        <dsp:cNvSpPr/>
      </dsp:nvSpPr>
      <dsp:spPr>
        <a:xfrm>
          <a:off x="3055753" y="151356"/>
          <a:ext cx="3797452" cy="3797452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DA72A9-2EF1-4956-9F2C-C06827CEE1DC}">
      <dsp:nvSpPr>
        <dsp:cNvPr id="0" name=""/>
        <dsp:cNvSpPr/>
      </dsp:nvSpPr>
      <dsp:spPr>
        <a:xfrm>
          <a:off x="3055753" y="37915"/>
          <a:ext cx="3797452" cy="3797452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0" tIns="48325" rIns="96650" bIns="483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9" y="0"/>
            <a:ext cx="3169920" cy="481728"/>
          </a:xfrm>
          <a:prstGeom prst="rect">
            <a:avLst/>
          </a:prstGeom>
        </p:spPr>
        <p:txBody>
          <a:bodyPr vert="horz" lIns="96650" tIns="48325" rIns="96650" bIns="48325" rtlCol="0"/>
          <a:lstStyle>
            <a:lvl1pPr algn="r">
              <a:defRPr sz="1200"/>
            </a:lvl1pPr>
          </a:lstStyle>
          <a:p>
            <a:fld id="{2BCAFC7A-71DD-4C2C-B63D-60FDC7DD5449}" type="datetimeFigureOut">
              <a:rPr lang="en-US" smtClean="0"/>
              <a:pPr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0" tIns="48325" rIns="96650" bIns="483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9" y="9119475"/>
            <a:ext cx="3169920" cy="481727"/>
          </a:xfrm>
          <a:prstGeom prst="rect">
            <a:avLst/>
          </a:prstGeom>
        </p:spPr>
        <p:txBody>
          <a:bodyPr vert="horz" lIns="96650" tIns="48325" rIns="96650" bIns="48325" rtlCol="0" anchor="b"/>
          <a:lstStyle>
            <a:lvl1pPr algn="r">
              <a:defRPr sz="1200"/>
            </a:lvl1pPr>
          </a:lstStyle>
          <a:p>
            <a:fld id="{DA6FC261-E491-4C42-A663-B95247CC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2031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0" tIns="48325" rIns="96650" bIns="483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0"/>
            <a:ext cx="3169920" cy="481728"/>
          </a:xfrm>
          <a:prstGeom prst="rect">
            <a:avLst/>
          </a:prstGeom>
        </p:spPr>
        <p:txBody>
          <a:bodyPr vert="horz" lIns="96650" tIns="48325" rIns="96650" bIns="48325" rtlCol="0"/>
          <a:lstStyle>
            <a:lvl1pPr algn="r">
              <a:defRPr sz="1200"/>
            </a:lvl1pPr>
          </a:lstStyle>
          <a:p>
            <a:fld id="{D85ECAFD-F005-4163-B10D-85806DC43F93}" type="datetimeFigureOut">
              <a:rPr lang="en-US" smtClean="0"/>
              <a:pPr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0" tIns="48325" rIns="96650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2"/>
          </a:xfrm>
          <a:prstGeom prst="rect">
            <a:avLst/>
          </a:prstGeom>
        </p:spPr>
        <p:txBody>
          <a:bodyPr vert="horz" lIns="96650" tIns="48325" rIns="96650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0" tIns="48325" rIns="96650" bIns="483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1727"/>
          </a:xfrm>
          <a:prstGeom prst="rect">
            <a:avLst/>
          </a:prstGeom>
        </p:spPr>
        <p:txBody>
          <a:bodyPr vert="horz" lIns="96650" tIns="48325" rIns="96650" bIns="48325" rtlCol="0" anchor="b"/>
          <a:lstStyle>
            <a:lvl1pPr algn="r">
              <a:defRPr sz="1200"/>
            </a:lvl1pPr>
          </a:lstStyle>
          <a:p>
            <a:fld id="{333E963C-1534-4F8D-B2A7-66D81AA25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185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792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2894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4450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Figures per respective</a:t>
            </a:r>
            <a:r>
              <a:rPr lang="en-US" baseline="0" dirty="0" smtClean="0"/>
              <a:t> years’ User Friendly Budgets, UFB-1 Tax Impact.</a:t>
            </a:r>
          </a:p>
          <a:p>
            <a:r>
              <a:rPr lang="en-US" baseline="0" dirty="0" smtClean="0"/>
              <a:t>/$100 = per $100 assessed.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4427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19" y="4620577"/>
            <a:ext cx="6003235" cy="4563180"/>
          </a:xfrm>
        </p:spPr>
        <p:txBody>
          <a:bodyPr>
            <a:normAutofit/>
          </a:bodyPr>
          <a:lstStyle/>
          <a:p>
            <a:r>
              <a:rPr lang="en-US" sz="1050" dirty="0" err="1" smtClean="0"/>
              <a:t>Blding</a:t>
            </a:r>
            <a:r>
              <a:rPr lang="en-US" sz="1050" dirty="0" smtClean="0"/>
              <a:t> &amp; </a:t>
            </a:r>
            <a:r>
              <a:rPr lang="en-US" sz="1050" dirty="0" err="1" smtClean="0"/>
              <a:t>Plning</a:t>
            </a:r>
            <a:r>
              <a:rPr lang="en-US" sz="1050" dirty="0" smtClean="0"/>
              <a:t> – Engineering including NJDOT Grant, Economic Advisory Committee, Historical Commission, Planning &amp; Zoning, Uniform Construction Code (Building Department) including Commercial Building Standards, Unsafe Structures Committee, Housing Inspection, Rent Leveling Board &amp; Code Enforcement.</a:t>
            </a:r>
          </a:p>
          <a:p>
            <a:endParaRPr lang="en-US" sz="1050" dirty="0" smtClean="0"/>
          </a:p>
          <a:p>
            <a:r>
              <a:rPr lang="en-US" sz="1050" dirty="0" smtClean="0"/>
              <a:t>Debt Svc &amp; Capital Improvement – Bond Principal &amp; Interest, and down payment for bonding.</a:t>
            </a:r>
          </a:p>
          <a:p>
            <a:endParaRPr lang="en-US" sz="1050" dirty="0" smtClean="0"/>
          </a:p>
          <a:p>
            <a:r>
              <a:rPr lang="en-US" sz="1050" dirty="0" err="1" smtClean="0"/>
              <a:t>Gen’l</a:t>
            </a:r>
            <a:r>
              <a:rPr lang="en-US" sz="1050" dirty="0" smtClean="0"/>
              <a:t> </a:t>
            </a:r>
            <a:r>
              <a:rPr lang="en-US" sz="1050" dirty="0" err="1" smtClean="0"/>
              <a:t>Govt</a:t>
            </a:r>
            <a:r>
              <a:rPr lang="en-US" sz="1050" dirty="0" smtClean="0"/>
              <a:t> – Administration, Purchasing, Human Resources, Township Clerk &amp; Board of Health, Office of the Mayor, Township Council, Finance, Data Processing (IT), Tax Collector, Tax Assessor, Legal Fees, Municipal Prosecutor, Community Alliance-Drug Abuse, Commission for the Disabled including Grant, Going Green Committee, Environmental Health Commission, Animal Control, Office of the Golden Age, Accumulated Leave Trust, Salary &amp; Wage Adjustment, Utilities &amp; Fuel, LOSAP, </a:t>
            </a:r>
            <a:r>
              <a:rPr lang="en-US" sz="1050" dirty="0" err="1" smtClean="0"/>
              <a:t>Judgements</a:t>
            </a:r>
            <a:r>
              <a:rPr lang="en-US" sz="1050" dirty="0" smtClean="0"/>
              <a:t> &amp; Legal Settlements, Matching Funds for Grants, Municipal Court, Revaluation &amp; Master Plan 5 Year Emergency.</a:t>
            </a:r>
          </a:p>
          <a:p>
            <a:endParaRPr lang="en-US" sz="1050" dirty="0" smtClean="0"/>
          </a:p>
          <a:p>
            <a:r>
              <a:rPr lang="en-US" sz="1050" dirty="0" smtClean="0"/>
              <a:t>Insurance – Liability, Workers Compensation, Employee Group Insurance, Health Waiver, Unemployment.</a:t>
            </a:r>
          </a:p>
          <a:p>
            <a:endParaRPr lang="en-US" sz="1050" dirty="0" smtClean="0"/>
          </a:p>
          <a:p>
            <a:r>
              <a:rPr lang="en-US" sz="1050" dirty="0" smtClean="0"/>
              <a:t>Pub Works – Streets &amp; Roads, Snow Removal, Recycling, Buildings &amp; Grounds, Shade Tree Commission, Motor Pool, Community Services Act, Street Lighting, Landfill, Recycling Partnership &amp; Tonnage Grants, </a:t>
            </a:r>
            <a:r>
              <a:rPr lang="en-US" sz="1050" dirty="0" err="1" smtClean="0"/>
              <a:t>Legler</a:t>
            </a:r>
            <a:r>
              <a:rPr lang="en-US" sz="1050" dirty="0" smtClean="0"/>
              <a:t> Post Closure.</a:t>
            </a:r>
          </a:p>
          <a:p>
            <a:endParaRPr lang="en-US" sz="1050" dirty="0" smtClean="0"/>
          </a:p>
          <a:p>
            <a:r>
              <a:rPr lang="en-US" sz="1050" dirty="0" smtClean="0"/>
              <a:t>Public Safety – Police, Dispatch, OEM, Grants.</a:t>
            </a:r>
          </a:p>
          <a:p>
            <a:endParaRPr lang="en-US" sz="1050" dirty="0" smtClean="0"/>
          </a:p>
          <a:p>
            <a:r>
              <a:rPr lang="en-US" sz="1050" dirty="0" smtClean="0"/>
              <a:t>Recreation – Recreation Department, Park Maintenance</a:t>
            </a:r>
          </a:p>
          <a:p>
            <a:endParaRPr lang="en-US" sz="1050" dirty="0" smtClean="0"/>
          </a:p>
          <a:p>
            <a:r>
              <a:rPr lang="en-US" sz="1050" dirty="0" smtClean="0"/>
              <a:t>RUT – Reserve for Uncollected Taxes</a:t>
            </a:r>
          </a:p>
          <a:p>
            <a:endParaRPr lang="en-US" sz="1050" dirty="0" smtClean="0"/>
          </a:p>
          <a:p>
            <a:r>
              <a:rPr lang="en-US" sz="1050" dirty="0" smtClean="0"/>
              <a:t>Statutory – Pension &amp; FICA</a:t>
            </a:r>
            <a:endParaRPr lang="en-US" sz="10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30632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4919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2057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Fees &amp; Permits anticipated $350,000.00; received $483,208.35</a:t>
            </a:r>
          </a:p>
          <a:p>
            <a:r>
              <a:rPr lang="en-US" dirty="0" smtClean="0"/>
              <a:t> Interest on Investments and Deposits anticipated $583,000.00; received $1,741,831.52 </a:t>
            </a:r>
          </a:p>
          <a:p>
            <a:endParaRPr lang="en-US" dirty="0" smtClean="0"/>
          </a:p>
          <a:p>
            <a:r>
              <a:rPr lang="en-US" dirty="0" smtClean="0"/>
              <a:t>OFF DUTY SURCHARGE $339,890.95</a:t>
            </a:r>
          </a:p>
          <a:p>
            <a:r>
              <a:rPr lang="en-US" dirty="0" smtClean="0"/>
              <a:t>RENTAL REGISTRATION $156,700.00 </a:t>
            </a:r>
          </a:p>
          <a:p>
            <a:r>
              <a:rPr lang="en-US" dirty="0" smtClean="0"/>
              <a:t>SOLAR FARM LEASE $120,000.00 </a:t>
            </a:r>
          </a:p>
          <a:p>
            <a:r>
              <a:rPr lang="en-US" dirty="0" smtClean="0"/>
              <a:t>GAS &amp; FUEL REIMBURSEMENT $112,128.52</a:t>
            </a:r>
          </a:p>
          <a:p>
            <a:r>
              <a:rPr lang="en-US" dirty="0" smtClean="0"/>
              <a:t>TOWER RENTAL $111,733.08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0106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2023 </a:t>
            </a:r>
            <a:endParaRPr lang="en-US" dirty="0" smtClean="0"/>
          </a:p>
          <a:p>
            <a:r>
              <a:rPr lang="en-US" dirty="0" smtClean="0"/>
              <a:t>Revaluation $</a:t>
            </a:r>
            <a:r>
              <a:rPr lang="en-US" dirty="0" smtClean="0"/>
              <a:t>2,125,000</a:t>
            </a:r>
            <a:endParaRPr lang="en-US" dirty="0" smtClean="0"/>
          </a:p>
          <a:p>
            <a:r>
              <a:rPr lang="en-US" dirty="0" smtClean="0"/>
              <a:t>Master Plan $</a:t>
            </a:r>
            <a:r>
              <a:rPr lang="en-US" dirty="0" smtClean="0"/>
              <a:t>275,000</a:t>
            </a:r>
            <a:endParaRPr lang="en-US" dirty="0" smtClean="0"/>
          </a:p>
          <a:p>
            <a:r>
              <a:rPr lang="en-US" dirty="0" smtClean="0"/>
              <a:t>Lawsuit $425,000</a:t>
            </a:r>
          </a:p>
          <a:p>
            <a:endParaRPr lang="en-US" dirty="0" smtClean="0"/>
          </a:p>
          <a:p>
            <a:pPr marL="228600" indent="-228600">
              <a:buAutoNum type="arabicPlain" startAt="2024"/>
            </a:pPr>
            <a:r>
              <a:rPr lang="en-US" dirty="0" smtClean="0"/>
              <a:t> </a:t>
            </a:r>
          </a:p>
          <a:p>
            <a:pPr marL="228600" indent="-228600"/>
            <a:r>
              <a:rPr lang="en-US" dirty="0" smtClean="0"/>
              <a:t>Contractual (Police Wages, Public Works Salaries </a:t>
            </a:r>
            <a:r>
              <a:rPr lang="en-US" dirty="0" smtClean="0"/>
              <a:t>&amp; </a:t>
            </a:r>
            <a:r>
              <a:rPr lang="en-US" dirty="0" smtClean="0"/>
              <a:t>OE)</a:t>
            </a:r>
            <a:endParaRPr lang="en-US" dirty="0" smtClean="0"/>
          </a:p>
          <a:p>
            <a:pPr marL="228600" indent="-228600"/>
            <a:r>
              <a:rPr lang="en-US" dirty="0" smtClean="0"/>
              <a:t>Statutory - </a:t>
            </a:r>
            <a:r>
              <a:rPr lang="en-US" dirty="0" smtClean="0"/>
              <a:t>Health </a:t>
            </a:r>
            <a:r>
              <a:rPr lang="en-US" dirty="0" smtClean="0"/>
              <a:t>Benefits &amp; Pension</a:t>
            </a:r>
          </a:p>
          <a:p>
            <a:r>
              <a:rPr lang="en-US" dirty="0" smtClean="0"/>
              <a:t>Statutory - Workmen’s </a:t>
            </a:r>
            <a:r>
              <a:rPr lang="en-US" dirty="0" smtClean="0"/>
              <a:t>Comp &amp; Liability Insurance</a:t>
            </a:r>
          </a:p>
          <a:p>
            <a:r>
              <a:rPr lang="en-US" dirty="0" smtClean="0"/>
              <a:t>Emergency </a:t>
            </a:r>
            <a:r>
              <a:rPr lang="en-US" dirty="0" smtClean="0"/>
              <a:t>Authorizations &amp; </a:t>
            </a:r>
            <a:r>
              <a:rPr lang="en-US" dirty="0" err="1" smtClean="0"/>
              <a:t>Judgements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728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9457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849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2099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276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094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677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3786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549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2595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63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834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865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379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" name="Oval 12"/>
          <p:cNvSpPr/>
          <p:nvPr userDrawn="1"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 bwMode="blackWhite"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754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JACKSON TOWNSHIP</a:t>
            </a:r>
            <a:br>
              <a:rPr lang="en-US" dirty="0" smtClean="0"/>
            </a:br>
            <a:r>
              <a:rPr lang="en-US" dirty="0" smtClean="0"/>
              <a:t>2024 BUDGET PRESENTATION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759985"/>
          </a:xfrm>
        </p:spPr>
        <p:txBody>
          <a:bodyPr>
            <a:normAutofit fontScale="47500" lnSpcReduction="20000"/>
          </a:bodyPr>
          <a:lstStyle/>
          <a:p>
            <a:r>
              <a:rPr lang="en-US" sz="2900" b="1" dirty="0" smtClean="0"/>
              <a:t>Prepared by:</a:t>
            </a:r>
          </a:p>
          <a:p>
            <a:r>
              <a:rPr lang="en-US" sz="2900" b="1" dirty="0" smtClean="0"/>
              <a:t>Mayor Michael Reina</a:t>
            </a:r>
          </a:p>
          <a:p>
            <a:r>
              <a:rPr lang="en-US" b="1" dirty="0" smtClean="0"/>
              <a:t>Business administrator TERENCE WALL</a:t>
            </a:r>
          </a:p>
          <a:p>
            <a:r>
              <a:rPr lang="en-US" b="1" dirty="0" smtClean="0"/>
              <a:t>Assistant Municipal Administrator Samantha </a:t>
            </a:r>
            <a:r>
              <a:rPr lang="en-US" b="1" dirty="0" err="1" smtClean="0"/>
              <a:t>novak</a:t>
            </a:r>
            <a:endParaRPr lang="en-US" b="1" dirty="0" smtClean="0"/>
          </a:p>
          <a:p>
            <a:r>
              <a:rPr lang="en-US" b="1" dirty="0" smtClean="0"/>
              <a:t>Chief finance officer Sharon </a:t>
            </a:r>
            <a:r>
              <a:rPr lang="en-US" b="1" dirty="0" err="1" smtClean="0"/>
              <a:t>pinkava</a:t>
            </a:r>
            <a:endParaRPr lang="en-US" b="1" dirty="0" smtClean="0"/>
          </a:p>
          <a:p>
            <a:r>
              <a:rPr lang="en-US" b="1" dirty="0" smtClean="0"/>
              <a:t>Assistant Municipal Treasurer Patricia </a:t>
            </a:r>
            <a:r>
              <a:rPr lang="en-US" b="1" dirty="0" err="1" smtClean="0"/>
              <a:t>schwark</a:t>
            </a:r>
            <a:endParaRPr lang="en-U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34715" y="2187615"/>
            <a:ext cx="2048718" cy="184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Moving on to 2024 …</a:t>
            </a:r>
            <a:endParaRPr lang="en-US" b="1" dirty="0"/>
          </a:p>
        </p:txBody>
      </p:sp>
      <p:pic>
        <p:nvPicPr>
          <p:cNvPr id="15361" name="Picture 1" descr="O:\STATE BUDGET DOCUMENTS &amp; SUPPORT\2024\BUDGET PRESENTATION\2024 road arrow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658140" y="2009552"/>
            <a:ext cx="6932427" cy="41573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00585"/>
            <a:ext cx="10058400" cy="128930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2024 Proposed Municipal </a:t>
            </a:r>
            <a:br>
              <a:rPr lang="en-US" sz="3600" b="1" dirty="0" smtClean="0"/>
            </a:br>
            <a:r>
              <a:rPr lang="en-US" sz="3600" b="1" dirty="0" smtClean="0"/>
              <a:t>Budget Summary</a:t>
            </a:r>
            <a:endParaRPr lang="en-US" sz="36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90986754"/>
              </p:ext>
            </p:extLst>
          </p:nvPr>
        </p:nvGraphicFramePr>
        <p:xfrm>
          <a:off x="1096963" y="1389889"/>
          <a:ext cx="100583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8053"/>
                <a:gridCol w="5070346"/>
              </a:tblGrid>
              <a:tr h="33173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Revenue 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2024 </a:t>
                      </a:r>
                      <a:r>
                        <a:rPr lang="en-US" baseline="0" dirty="0" smtClean="0"/>
                        <a:t>Budget</a:t>
                      </a:r>
                      <a:endParaRPr lang="en-US" dirty="0"/>
                    </a:p>
                  </a:txBody>
                  <a:tcPr/>
                </a:tc>
              </a:tr>
              <a:tr h="331734">
                <a:tc>
                  <a:txBody>
                    <a:bodyPr/>
                    <a:lstStyle/>
                    <a:p>
                      <a:r>
                        <a:rPr lang="en-US" dirty="0" smtClean="0"/>
                        <a:t>Miscellaneous Anticipated Revenue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$10,724,495.20</a:t>
                      </a:r>
                      <a:endParaRPr lang="en-US" dirty="0"/>
                    </a:p>
                  </a:txBody>
                  <a:tcPr/>
                </a:tc>
              </a:tr>
              <a:tr h="331734">
                <a:tc>
                  <a:txBody>
                    <a:bodyPr/>
                    <a:lstStyle/>
                    <a:p>
                      <a:r>
                        <a:rPr lang="en-US" dirty="0" smtClean="0"/>
                        <a:t>Delinquent</a:t>
                      </a:r>
                      <a:r>
                        <a:rPr lang="en-US" baseline="0" dirty="0" smtClean="0"/>
                        <a:t> Taxes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$1,050,000.00</a:t>
                      </a:r>
                      <a:endParaRPr lang="en-US" dirty="0"/>
                    </a:p>
                  </a:txBody>
                  <a:tcPr/>
                </a:tc>
              </a:tr>
              <a:tr h="331734">
                <a:tc>
                  <a:txBody>
                    <a:bodyPr/>
                    <a:lstStyle/>
                    <a:p>
                      <a:r>
                        <a:rPr lang="en-US" dirty="0" smtClean="0"/>
                        <a:t>Fund 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$11,370,000.00</a:t>
                      </a:r>
                      <a:endParaRPr lang="en-US" dirty="0"/>
                    </a:p>
                  </a:txBody>
                  <a:tcPr/>
                </a:tc>
              </a:tr>
              <a:tr h="331734">
                <a:tc>
                  <a:txBody>
                    <a:bodyPr/>
                    <a:lstStyle/>
                    <a:p>
                      <a:r>
                        <a:rPr lang="en-US" dirty="0" smtClean="0"/>
                        <a:t>Amount to be Raised by Taxation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</a:t>
                      </a:r>
                      <a:r>
                        <a:rPr lang="en-US" b="0" u="sng" dirty="0" smtClean="0"/>
                        <a:t>$36,039,725.53</a:t>
                      </a:r>
                      <a:endParaRPr lang="en-US" b="0" u="sng" dirty="0"/>
                    </a:p>
                  </a:txBody>
                  <a:tcPr/>
                </a:tc>
              </a:tr>
              <a:tr h="331734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$59,184,220.73</a:t>
                      </a:r>
                      <a:endParaRPr lang="en-US" dirty="0"/>
                    </a:p>
                  </a:txBody>
                  <a:tcPr/>
                </a:tc>
              </a:tr>
              <a:tr h="3317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3865025"/>
              </p:ext>
            </p:extLst>
          </p:nvPr>
        </p:nvGraphicFramePr>
        <p:xfrm>
          <a:off x="1096963" y="3717037"/>
          <a:ext cx="10058399" cy="2599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2941"/>
                <a:gridCol w="5065458"/>
              </a:tblGrid>
              <a:tr h="40504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Expense Appropriation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2024 Budget</a:t>
                      </a:r>
                      <a:endParaRPr lang="en-US" dirty="0"/>
                    </a:p>
                  </a:txBody>
                  <a:tcPr/>
                </a:tc>
              </a:tr>
              <a:tr h="323544">
                <a:tc>
                  <a:txBody>
                    <a:bodyPr/>
                    <a:lstStyle/>
                    <a:p>
                      <a:r>
                        <a:rPr lang="en-US" dirty="0" smtClean="0"/>
                        <a:t>Salary and Wages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="0" dirty="0" smtClean="0"/>
                        <a:t>                                $26,132,224.13</a:t>
                      </a:r>
                      <a:endParaRPr lang="en-US" b="0" dirty="0"/>
                    </a:p>
                  </a:txBody>
                  <a:tcPr/>
                </a:tc>
              </a:tr>
              <a:tr h="323544">
                <a:tc>
                  <a:txBody>
                    <a:bodyPr/>
                    <a:lstStyle/>
                    <a:p>
                      <a:r>
                        <a:rPr lang="en-US" dirty="0" smtClean="0"/>
                        <a:t>Statutory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$7,788,658.38</a:t>
                      </a:r>
                      <a:endParaRPr lang="en-US" dirty="0"/>
                    </a:p>
                  </a:txBody>
                  <a:tcPr/>
                </a:tc>
              </a:tr>
              <a:tr h="323544">
                <a:tc>
                  <a:txBody>
                    <a:bodyPr/>
                    <a:lstStyle/>
                    <a:p>
                      <a:r>
                        <a:rPr lang="en-US" dirty="0" smtClean="0"/>
                        <a:t>Debt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$2,839,354.50</a:t>
                      </a:r>
                      <a:endParaRPr lang="en-US" dirty="0"/>
                    </a:p>
                  </a:txBody>
                  <a:tcPr/>
                </a:tc>
              </a:tr>
              <a:tr h="323544">
                <a:tc>
                  <a:txBody>
                    <a:bodyPr/>
                    <a:lstStyle/>
                    <a:p>
                      <a:r>
                        <a:rPr lang="en-US" dirty="0" smtClean="0"/>
                        <a:t>Reserve for Uncollected Taxes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$3,712,826.58</a:t>
                      </a:r>
                      <a:endParaRPr lang="en-US" dirty="0"/>
                    </a:p>
                  </a:txBody>
                  <a:tcPr/>
                </a:tc>
              </a:tr>
              <a:tr h="323544">
                <a:tc>
                  <a:txBody>
                    <a:bodyPr/>
                    <a:lstStyle/>
                    <a:p>
                      <a:r>
                        <a:rPr lang="en-US" dirty="0" smtClean="0"/>
                        <a:t>Other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</a:t>
                      </a:r>
                      <a:r>
                        <a:rPr lang="en-US" u="sng" dirty="0" smtClean="0"/>
                        <a:t>$18,711,157.14</a:t>
                      </a:r>
                      <a:endParaRPr lang="en-US" u="sng" dirty="0"/>
                    </a:p>
                  </a:txBody>
                  <a:tcPr/>
                </a:tc>
              </a:tr>
              <a:tr h="323544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$59,184,220.73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2023 &amp; 2024</a:t>
            </a:r>
            <a:br>
              <a:rPr lang="en-US" b="1" dirty="0" smtClean="0"/>
            </a:br>
            <a:r>
              <a:rPr lang="en-US" b="1" dirty="0" smtClean="0"/>
              <a:t>Municipal Budget Comparison</a:t>
            </a:r>
            <a:endParaRPr lang="en-US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07101833"/>
              </p:ext>
            </p:extLst>
          </p:nvPr>
        </p:nvGraphicFramePr>
        <p:xfrm>
          <a:off x="1096963" y="1804418"/>
          <a:ext cx="10058400" cy="4313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7605"/>
                <a:gridCol w="2304288"/>
                <a:gridCol w="2276856"/>
                <a:gridCol w="2029651"/>
              </a:tblGrid>
              <a:tr h="7083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2023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2024 Budget</a:t>
                      </a:r>
                    </a:p>
                    <a:p>
                      <a:pPr algn="ctr"/>
                      <a:r>
                        <a:rPr lang="en-US" dirty="0" smtClean="0"/>
                        <a:t>(Proposed)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/>
                </a:tc>
              </a:tr>
              <a:tr h="600425">
                <a:tc>
                  <a:txBody>
                    <a:bodyPr/>
                    <a:lstStyle/>
                    <a:p>
                      <a:r>
                        <a:rPr lang="en-US" dirty="0" smtClean="0"/>
                        <a:t>Municipal Tax Levy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</a:t>
                      </a:r>
                      <a:r>
                        <a:rPr lang="en-US" dirty="0" smtClean="0"/>
                        <a:t>$35,333,731.02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dirty="0" smtClean="0"/>
                        <a:t>$36,039,725.53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</a:t>
                      </a:r>
                      <a:r>
                        <a:rPr lang="en-US" baseline="0" dirty="0" smtClean="0"/>
                        <a:t> 2.00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600425">
                <a:tc>
                  <a:txBody>
                    <a:bodyPr/>
                    <a:lstStyle/>
                    <a:p>
                      <a:r>
                        <a:rPr lang="en-US" dirty="0" smtClean="0"/>
                        <a:t>Municipal Tax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.501/$100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.499/$100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(0.46%)</a:t>
                      </a:r>
                      <a:endParaRPr lang="en-US" dirty="0"/>
                    </a:p>
                  </a:txBody>
                  <a:tcPr/>
                </a:tc>
              </a:tr>
              <a:tr h="602556">
                <a:tc>
                  <a:txBody>
                    <a:bodyPr/>
                    <a:lstStyle/>
                    <a:p>
                      <a:r>
                        <a:rPr lang="en-US" dirty="0" smtClean="0"/>
                        <a:t>Avg.</a:t>
                      </a:r>
                      <a:r>
                        <a:rPr lang="en-US" baseline="0" dirty="0" smtClean="0"/>
                        <a:t> Property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$330,688.00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$332,937.87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$2,249.87</a:t>
                      </a:r>
                      <a:endParaRPr lang="en-US" dirty="0"/>
                    </a:p>
                  </a:txBody>
                  <a:tcPr/>
                </a:tc>
              </a:tr>
              <a:tr h="600425">
                <a:tc>
                  <a:txBody>
                    <a:bodyPr/>
                    <a:lstStyle/>
                    <a:p>
                      <a:r>
                        <a:rPr lang="en-US" dirty="0" smtClean="0"/>
                        <a:t>Municipal Tax on Avg.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$1,668.02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$1,660.32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($7.70)</a:t>
                      </a:r>
                      <a:endParaRPr lang="en-US" dirty="0"/>
                    </a:p>
                  </a:txBody>
                  <a:tcPr/>
                </a:tc>
              </a:tr>
              <a:tr h="600425">
                <a:tc>
                  <a:txBody>
                    <a:bodyPr/>
                    <a:lstStyle/>
                    <a:p>
                      <a:r>
                        <a:rPr lang="en-US" dirty="0" smtClean="0"/>
                        <a:t>Assessed 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$7,054,146,900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$7,226,934,900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2.45%</a:t>
                      </a:r>
                      <a:endParaRPr lang="en-US" dirty="0"/>
                    </a:p>
                  </a:txBody>
                  <a:tcPr/>
                </a:tc>
              </a:tr>
              <a:tr h="600425">
                <a:tc>
                  <a:txBody>
                    <a:bodyPr/>
                    <a:lstStyle/>
                    <a:p>
                      <a:r>
                        <a:rPr lang="en-US" dirty="0" smtClean="0"/>
                        <a:t>Penny Impact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$705,415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$722,693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2.45%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7280" y="322698"/>
            <a:ext cx="10058400" cy="1450757"/>
          </a:xfrm>
        </p:spPr>
        <p:txBody>
          <a:bodyPr/>
          <a:lstStyle/>
          <a:p>
            <a:pPr algn="ctr"/>
            <a:r>
              <a:rPr lang="en-US" b="1" dirty="0" smtClean="0"/>
              <a:t>Total Expense by Category	</a:t>
            </a:r>
            <a:endParaRPr lang="en-US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005777" y="1765003"/>
          <a:ext cx="2094614" cy="4419728"/>
        </p:xfrm>
        <a:graphic>
          <a:graphicData uri="http://schemas.openxmlformats.org/drawingml/2006/table">
            <a:tbl>
              <a:tblPr/>
              <a:tblGrid>
                <a:gridCol w="2094614"/>
              </a:tblGrid>
              <a:tr h="48909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3,446,831.20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631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$3,039,497.50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823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$9,746,375.29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011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$7,296,762.00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22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$6,079,841.05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55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17,781,320.73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6417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$292,108.00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46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$3,712,826.58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67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7,788,658.38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40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59,184,220.73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82328" y="1678430"/>
          <a:ext cx="9135829" cy="4340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Property Class Breakdown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35503150"/>
              </p:ext>
            </p:extLst>
          </p:nvPr>
        </p:nvGraphicFramePr>
        <p:xfrm>
          <a:off x="-1" y="1730510"/>
          <a:ext cx="9154633" cy="4698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51494" y="2456121"/>
            <a:ext cx="25210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>
                <a:latin typeface="Calibri" pitchFamily="34" charset="0"/>
              </a:rPr>
              <a:t>$232,729,500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$5,999,035,200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  $23,615,400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$736,245,100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  $45,660,200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   $189,649,500</a:t>
            </a:r>
          </a:p>
          <a:p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89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 look at the entire Estimated Property Tax Bill of a Jackson Township resident</a:t>
            </a:r>
            <a:endParaRPr lang="en-US" b="1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8831178" y="2286001"/>
          <a:ext cx="1972385" cy="4415589"/>
        </p:xfrm>
        <a:graphic>
          <a:graphicData uri="http://schemas.openxmlformats.org/drawingml/2006/table">
            <a:tbl>
              <a:tblPr/>
              <a:tblGrid>
                <a:gridCol w="1972385"/>
              </a:tblGrid>
              <a:tr h="58413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$102,556,980.00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413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$36,039,725.53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413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$38,181,934.96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413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$9,533,229.12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413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$2,168,080.47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303"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303"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303"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901030" y="1973179"/>
          <a:ext cx="8128000" cy="4032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2024 PROPOSED MUNICIPAL BUDGET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Proposed levy increase 2%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b="1" u="sng" dirty="0" smtClean="0"/>
              <a:t>Estimated annual tax increase </a:t>
            </a:r>
          </a:p>
          <a:p>
            <a:pPr algn="ctr"/>
            <a:r>
              <a:rPr lang="en-US" sz="2400" dirty="0" smtClean="0"/>
              <a:t>Average home assessed at $332,937.87</a:t>
            </a:r>
          </a:p>
          <a:p>
            <a:pPr algn="ctr"/>
            <a:r>
              <a:rPr lang="en-US" sz="2400" dirty="0" smtClean="0"/>
              <a:t>Decrease in taxes</a:t>
            </a:r>
          </a:p>
          <a:p>
            <a:pPr algn="ctr"/>
            <a:r>
              <a:rPr lang="en-US" sz="2400" dirty="0" smtClean="0"/>
              <a:t>($7.70) per year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32589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A Year-Round Process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0212880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50569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BACKGROUND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State of New Jersey dictates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The budget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Financial management and accounting practices used by municipalities</a:t>
            </a:r>
          </a:p>
          <a:p>
            <a:pPr marL="201168" lvl="1" indent="0">
              <a:buNone/>
            </a:pPr>
            <a:endParaRPr lang="en-US" sz="2600" dirty="0" smtClean="0"/>
          </a:p>
          <a:p>
            <a:pPr marL="201168" lvl="1" indent="0">
              <a:buNone/>
            </a:pPr>
            <a:r>
              <a:rPr lang="en-US" sz="2600" b="1" dirty="0" smtClean="0"/>
              <a:t>The Department of Community Affairs approves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All budgets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Financial statements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Audits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xmlns="" val="319014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BACKGROUND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municipal budget has two principal components: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Operating budget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Capital budget</a:t>
            </a:r>
          </a:p>
          <a:p>
            <a:pPr marL="201168" lvl="1" indent="0">
              <a:buNone/>
            </a:pPr>
            <a:endParaRPr lang="en-US" sz="2600" dirty="0" smtClean="0"/>
          </a:p>
          <a:p>
            <a:pPr marL="201168" lvl="1" indent="0">
              <a:buNone/>
            </a:pPr>
            <a:r>
              <a:rPr lang="en-US" sz="2800" b="1" dirty="0" smtClean="0"/>
              <a:t>The budget is organized into two expense categories: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Salary and Wages (S&amp;W)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Other Expenses  (OE)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01168" lvl="1" indent="0">
              <a:buNone/>
            </a:pPr>
            <a:r>
              <a:rPr lang="en-US" sz="2800" b="1" dirty="0" smtClean="0"/>
              <a:t>The budget must always balance revenues and expenses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95563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BACKGROUND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The municipality collects property taxes for the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County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 </a:t>
            </a:r>
            <a:r>
              <a:rPr lang="en-US" sz="2600" dirty="0" smtClean="0"/>
              <a:t>Board of Education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 Fire Districts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 Township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01168" lvl="1" indent="0">
              <a:buNone/>
            </a:pPr>
            <a:r>
              <a:rPr lang="en-US" sz="2600" b="1" dirty="0" smtClean="0"/>
              <a:t>Counties, Boards of Education &amp; Fire Districts receive 100 percent of what is anticipated, whether collected or not.</a:t>
            </a:r>
          </a:p>
          <a:p>
            <a:pPr marL="201168" lvl="1" indent="0">
              <a:buNone/>
            </a:pPr>
            <a:endParaRPr lang="en-US" sz="2600" b="1" dirty="0"/>
          </a:p>
          <a:p>
            <a:pPr marL="201168" lvl="1" indent="0">
              <a:buNone/>
            </a:pPr>
            <a:r>
              <a:rPr lang="en-US" sz="2600" b="1" dirty="0" smtClean="0"/>
              <a:t>Municipalities cover any gap with dollars from “Reserve for Uncollected </a:t>
            </a:r>
            <a:r>
              <a:rPr lang="en-US" sz="2600" b="1" dirty="0"/>
              <a:t>T</a:t>
            </a:r>
            <a:r>
              <a:rPr lang="en-US" sz="2600" b="1" dirty="0" smtClean="0"/>
              <a:t>axes”.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xmlns="" val="18081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BACKGROUND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budget process is affected by different fiscal years:</a:t>
            </a:r>
          </a:p>
          <a:p>
            <a:endParaRPr lang="en-US" sz="28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/>
              <a:t> </a:t>
            </a:r>
            <a:r>
              <a:rPr lang="en-US" sz="2600" dirty="0" smtClean="0"/>
              <a:t>State of New Jersey – 7/1 through 6/30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 smtClean="0"/>
              <a:t> </a:t>
            </a:r>
            <a:r>
              <a:rPr lang="en-US" sz="2600" dirty="0" smtClean="0"/>
              <a:t>Board of Education – 7/1 through 6/30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/>
              <a:t> </a:t>
            </a:r>
            <a:r>
              <a:rPr lang="en-US" sz="2600" dirty="0" smtClean="0"/>
              <a:t>Township of Jackson – 1/1 through 12/31</a:t>
            </a:r>
            <a:endParaRPr lang="en-US" sz="2600" b="1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53373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First, let’s look back at 2023…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1507" name="Picture 3" descr="O:\STATE BUDGET DOCUMENTS &amp; SUPPORT\2024\BUDGET PRESENTATION\wooden-blocks-2023-to-2024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700670" y="1924492"/>
            <a:ext cx="6932428" cy="39446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3022" y="374904"/>
            <a:ext cx="9262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2023 Revenue</a:t>
            </a:r>
            <a:endParaRPr lang="en-US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74801" y="2093976"/>
            <a:ext cx="85145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~  Township miscellaneous revenue exceeded the budget totals by $1,294,650.47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Interest </a:t>
            </a:r>
            <a:r>
              <a:rPr lang="en-US" dirty="0" smtClean="0"/>
              <a:t>on investments &amp; </a:t>
            </a:r>
            <a:r>
              <a:rPr lang="en-US" dirty="0" smtClean="0"/>
              <a:t>deposits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Increase in fees &amp; permits 	</a:t>
            </a:r>
            <a:endParaRPr lang="en-US" dirty="0" smtClean="0"/>
          </a:p>
          <a:p>
            <a:pPr lvl="1"/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smtClean="0"/>
              <a:t>~  Unanticipated Revenue was $1,080,769.41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Off Duty Surcharge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Rental Registration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Solar Farm </a:t>
            </a:r>
            <a:r>
              <a:rPr lang="en-US" dirty="0" smtClean="0"/>
              <a:t>Lease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Gas &amp; Fuel Reimbursement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Tower </a:t>
            </a:r>
            <a:r>
              <a:rPr lang="en-US" dirty="0" smtClean="0"/>
              <a:t>Rental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10820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2023 Expenses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 Total Municipal Expenses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en-US" sz="1800" dirty="0" smtClean="0"/>
              <a:t> Budgeted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12515420"/>
              </p:ext>
            </p:extLst>
          </p:nvPr>
        </p:nvGraphicFramePr>
        <p:xfrm>
          <a:off x="1477926" y="2924858"/>
          <a:ext cx="8340555" cy="90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0185"/>
                <a:gridCol w="2780185"/>
                <a:gridCol w="2780185"/>
              </a:tblGrid>
              <a:tr h="4673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2022 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Budgeted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2023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Budgeted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2024 </a:t>
                      </a:r>
                      <a:r>
                        <a:rPr lang="en-US" dirty="0" smtClean="0"/>
                        <a:t>Budgeted</a:t>
                      </a:r>
                      <a:endParaRPr lang="en-US" dirty="0"/>
                    </a:p>
                  </a:txBody>
                  <a:tcPr/>
                </a:tc>
              </a:tr>
              <a:tr h="4354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$54,656,782.70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$56,283,709.40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$59,184,220.73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6015" y="4290662"/>
            <a:ext cx="8833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sz="2000" dirty="0" smtClean="0"/>
              <a:t>-  </a:t>
            </a:r>
            <a:r>
              <a:rPr lang="en-US" dirty="0" smtClean="0"/>
              <a:t>Expended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5196653"/>
              </p:ext>
            </p:extLst>
          </p:nvPr>
        </p:nvGraphicFramePr>
        <p:xfrm>
          <a:off x="1477926" y="4869710"/>
          <a:ext cx="8346132" cy="846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2044"/>
                <a:gridCol w="2782044"/>
                <a:gridCol w="2782044"/>
              </a:tblGrid>
              <a:tr h="42333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2022 Expended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2023 Expended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2024 Expended</a:t>
                      </a:r>
                      <a:endParaRPr lang="en-US" dirty="0"/>
                    </a:p>
                  </a:txBody>
                  <a:tcPr/>
                </a:tc>
              </a:tr>
              <a:tr h="42333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$53,049,509.83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$56,742,373.57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46558" y="7102549"/>
            <a:ext cx="1318437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93700" dist="50800" dir="5400000" sx="94000" sy="94000" algn="ctr" rotWithShape="0">
                    <a:schemeClr val="bg1"/>
                  </a:outerShdw>
                </a:effectLst>
              </a:rPr>
              <a:t>* amended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7363</TotalTime>
  <Words>949</Words>
  <Application>Microsoft Office PowerPoint</Application>
  <PresentationFormat>Custom</PresentationFormat>
  <Paragraphs>238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Retrospect</vt:lpstr>
      <vt:lpstr>JACKSON TOWNSHIP 2024 BUDGET PRESENTATION</vt:lpstr>
      <vt:lpstr>A Year-Round Process</vt:lpstr>
      <vt:lpstr>BACKGROUND</vt:lpstr>
      <vt:lpstr>BACKGROUND</vt:lpstr>
      <vt:lpstr>BACKGROUND</vt:lpstr>
      <vt:lpstr>BACKGROUND</vt:lpstr>
      <vt:lpstr>First, let’s look back at 2023…</vt:lpstr>
      <vt:lpstr>Slide 8</vt:lpstr>
      <vt:lpstr>2023 Expenses</vt:lpstr>
      <vt:lpstr>Moving on to 2024 …</vt:lpstr>
      <vt:lpstr>2024 Proposed Municipal  Budget Summary</vt:lpstr>
      <vt:lpstr>2023 &amp; 2024 Municipal Budget Comparison</vt:lpstr>
      <vt:lpstr>Total Expense by Category </vt:lpstr>
      <vt:lpstr>Property Class Breakdown</vt:lpstr>
      <vt:lpstr>A look at the entire Estimated Property Tax Bill of a Jackson Township resident</vt:lpstr>
      <vt:lpstr>2024 PROPOSED MUNICIPAL BUDGET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Helene Schlegel</dc:creator>
  <cp:lastModifiedBy>patricias</cp:lastModifiedBy>
  <cp:revision>275</cp:revision>
  <cp:lastPrinted>2012-08-15T21:38:02Z</cp:lastPrinted>
  <dcterms:created xsi:type="dcterms:W3CDTF">2018-03-13T13:54:17Z</dcterms:created>
  <dcterms:modified xsi:type="dcterms:W3CDTF">2024-04-09T13:49:16Z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